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3"/>
  </p:notesMasterIdLst>
  <p:sldIdLst>
    <p:sldId id="268" r:id="rId2"/>
    <p:sldId id="278" r:id="rId3"/>
    <p:sldId id="257" r:id="rId4"/>
    <p:sldId id="258" r:id="rId5"/>
    <p:sldId id="259" r:id="rId6"/>
    <p:sldId id="260" r:id="rId7"/>
    <p:sldId id="269" r:id="rId8"/>
    <p:sldId id="279" r:id="rId9"/>
    <p:sldId id="270" r:id="rId10"/>
    <p:sldId id="271" r:id="rId11"/>
    <p:sldId id="261" r:id="rId12"/>
    <p:sldId id="272" r:id="rId13"/>
    <p:sldId id="262" r:id="rId14"/>
    <p:sldId id="273" r:id="rId15"/>
    <p:sldId id="274" r:id="rId16"/>
    <p:sldId id="276" r:id="rId17"/>
    <p:sldId id="263" r:id="rId18"/>
    <p:sldId id="275" r:id="rId19"/>
    <p:sldId id="277" r:id="rId20"/>
    <p:sldId id="264"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D74C473-A1A0-E371-4F10-A327854A90B9}" name="Prasad Thilakarathne" initials="PT" userId="616de22979105aa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3" autoAdjust="0"/>
    <p:restoredTop sz="62287" autoAdjust="0"/>
  </p:normalViewPr>
  <p:slideViewPr>
    <p:cSldViewPr snapToGrid="0">
      <p:cViewPr varScale="1">
        <p:scale>
          <a:sx n="69" d="100"/>
          <a:sy n="69" d="100"/>
        </p:scale>
        <p:origin x="190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1D5869-A343-4569-9892-D48FD71024C3}" type="datetimeFigureOut">
              <a:rPr lang="en-SG" smtClean="0"/>
              <a:t>10/10/2024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2AF05-11B1-4B32-ADCA-18B543337F4A}" type="slidenum">
              <a:rPr lang="en-SG" smtClean="0"/>
              <a:t>‹#›</a:t>
            </a:fld>
            <a:endParaRPr lang="en-SG"/>
          </a:p>
        </p:txBody>
      </p:sp>
    </p:spTree>
    <p:extLst>
      <p:ext uri="{BB962C8B-B14F-4D97-AF65-F5344CB8AC3E}">
        <p14:creationId xmlns:p14="http://schemas.microsoft.com/office/powerpoint/2010/main" val="1199817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present my capstone project, where I developed a machine learning model to help lenders make informed decisions by predicting potential loan defaulters.</a:t>
            </a:r>
          </a:p>
        </p:txBody>
      </p:sp>
      <p:sp>
        <p:nvSpPr>
          <p:cNvPr id="4" name="Slide Number Placeholder 3"/>
          <p:cNvSpPr>
            <a:spLocks noGrp="1"/>
          </p:cNvSpPr>
          <p:nvPr>
            <p:ph type="sldNum" sz="quarter" idx="5"/>
          </p:nvPr>
        </p:nvSpPr>
        <p:spPr/>
        <p:txBody>
          <a:bodyPr/>
          <a:lstStyle/>
          <a:p>
            <a:fld id="{5302AF05-11B1-4B32-ADCA-18B543337F4A}" type="slidenum">
              <a:rPr lang="en-SG" smtClean="0"/>
              <a:t>1</a:t>
            </a:fld>
            <a:endParaRPr lang="en-SG"/>
          </a:p>
        </p:txBody>
      </p:sp>
    </p:spTree>
    <p:extLst>
      <p:ext uri="{BB962C8B-B14F-4D97-AF65-F5344CB8AC3E}">
        <p14:creationId xmlns:p14="http://schemas.microsoft.com/office/powerpoint/2010/main" val="3062341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 have selected 3 models, </a:t>
            </a:r>
          </a:p>
          <a:p>
            <a:endParaRPr lang="en-SG" dirty="0"/>
          </a:p>
          <a:p>
            <a:r>
              <a:rPr lang="en-US" dirty="0"/>
              <a:t>I didn’t select SVM due to its high computational cost and sensitivity to imbalanced data. Decision Tree was avoided for its tendency to overfit and lower accuracy compared to ensemble methods like Random Forest and </a:t>
            </a:r>
            <a:r>
              <a:rPr lang="en-US" dirty="0" err="1"/>
              <a:t>XGBoost</a:t>
            </a:r>
            <a:r>
              <a:rPr lang="en-US" dirty="0"/>
              <a:t>.</a:t>
            </a:r>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12</a:t>
            </a:fld>
            <a:endParaRPr lang="en-SG"/>
          </a:p>
        </p:txBody>
      </p:sp>
    </p:spTree>
    <p:extLst>
      <p:ext uri="{BB962C8B-B14F-4D97-AF65-F5344CB8AC3E}">
        <p14:creationId xmlns:p14="http://schemas.microsoft.com/office/powerpoint/2010/main" val="2065577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distribution of Original data set - non-defaulters 4001, defaulters 999</a:t>
            </a:r>
          </a:p>
          <a:p>
            <a:endParaRPr lang="en-US" dirty="0"/>
          </a:p>
          <a:p>
            <a:r>
              <a:rPr lang="en-US" dirty="0"/>
              <a:t>Form the results we can observe that Logistic Regression had low accuracy for defaulters, while Random Forest couldn’t catch or predict any defaulters. It’s very critical in this case.. </a:t>
            </a:r>
            <a:r>
              <a:rPr lang="en-US" dirty="0" err="1"/>
              <a:t>XGBoost</a:t>
            </a:r>
            <a:r>
              <a:rPr lang="en-US" dirty="0"/>
              <a:t> performed better but still had weaknesses in predicting defaulters.</a:t>
            </a:r>
          </a:p>
          <a:p>
            <a:r>
              <a:rPr lang="en-US" dirty="0"/>
              <a:t>So we have to balance the data set in next step</a:t>
            </a:r>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13</a:t>
            </a:fld>
            <a:endParaRPr lang="en-SG"/>
          </a:p>
        </p:txBody>
      </p:sp>
    </p:spTree>
    <p:extLst>
      <p:ext uri="{BB962C8B-B14F-4D97-AF65-F5344CB8AC3E}">
        <p14:creationId xmlns:p14="http://schemas.microsoft.com/office/powerpoint/2010/main" val="203763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Therefore I have applied 3 balancing techniques.</a:t>
            </a:r>
          </a:p>
        </p:txBody>
      </p:sp>
      <p:sp>
        <p:nvSpPr>
          <p:cNvPr id="4" name="Slide Number Placeholder 3"/>
          <p:cNvSpPr>
            <a:spLocks noGrp="1"/>
          </p:cNvSpPr>
          <p:nvPr>
            <p:ph type="sldNum" sz="quarter" idx="5"/>
          </p:nvPr>
        </p:nvSpPr>
        <p:spPr/>
        <p:txBody>
          <a:bodyPr/>
          <a:lstStyle/>
          <a:p>
            <a:fld id="{5302AF05-11B1-4B32-ADCA-18B543337F4A}" type="slidenum">
              <a:rPr lang="en-SG" smtClean="0"/>
              <a:t>14</a:t>
            </a:fld>
            <a:endParaRPr lang="en-SG"/>
          </a:p>
        </p:txBody>
      </p:sp>
    </p:spTree>
    <p:extLst>
      <p:ext uri="{BB962C8B-B14F-4D97-AF65-F5344CB8AC3E}">
        <p14:creationId xmlns:p14="http://schemas.microsoft.com/office/powerpoint/2010/main" val="165352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After Both smote, and RUS all three models are struggling with defaulters. </a:t>
            </a:r>
          </a:p>
          <a:p>
            <a:r>
              <a:rPr lang="en-US" dirty="0"/>
              <a:t>In this case, having better score for precision and recall for defaulters is essential</a:t>
            </a:r>
          </a:p>
          <a:p>
            <a:endParaRPr lang="en-US" dirty="0"/>
          </a:p>
          <a:p>
            <a:r>
              <a:rPr lang="en-US" dirty="0"/>
              <a:t> After Random Over –Sampling II have obtained 97% of accuracy for the random forest and 89% accuracy for the XG Boost. </a:t>
            </a:r>
          </a:p>
          <a:p>
            <a:r>
              <a:rPr lang="en-US" dirty="0"/>
              <a:t>In the random forest precision for defaulters are 98% and recall for defaulters 97%. </a:t>
            </a:r>
          </a:p>
          <a:p>
            <a:endParaRPr lang="en-US" dirty="0"/>
          </a:p>
          <a:p>
            <a:r>
              <a:rPr lang="en-US" dirty="0" err="1"/>
              <a:t>Logostic</a:t>
            </a:r>
            <a:r>
              <a:rPr lang="en-US" dirty="0"/>
              <a:t> regression also obtained  54% of accuracy.</a:t>
            </a:r>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15</a:t>
            </a:fld>
            <a:endParaRPr lang="en-SG"/>
          </a:p>
        </p:txBody>
      </p:sp>
    </p:spTree>
    <p:extLst>
      <p:ext uri="{BB962C8B-B14F-4D97-AF65-F5344CB8AC3E}">
        <p14:creationId xmlns:p14="http://schemas.microsoft.com/office/powerpoint/2010/main" val="1504475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Random Forest (center)</a:t>
            </a:r>
            <a:r>
              <a:rPr lang="en-US" dirty="0"/>
              <a:t>, achieves near-perfect results, with only 19 misclassifications of non-defaulters and 25 misclassifications of defaulters, indicating its robustness in handling imbalanced datasets after oversampling.</a:t>
            </a:r>
          </a:p>
          <a:p>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16</a:t>
            </a:fld>
            <a:endParaRPr lang="en-SG"/>
          </a:p>
        </p:txBody>
      </p:sp>
    </p:spTree>
    <p:extLst>
      <p:ext uri="{BB962C8B-B14F-4D97-AF65-F5344CB8AC3E}">
        <p14:creationId xmlns:p14="http://schemas.microsoft.com/office/powerpoint/2010/main" val="462836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17</a:t>
            </a:fld>
            <a:endParaRPr lang="en-SG"/>
          </a:p>
        </p:txBody>
      </p:sp>
    </p:spTree>
    <p:extLst>
      <p:ext uri="{BB962C8B-B14F-4D97-AF65-F5344CB8AC3E}">
        <p14:creationId xmlns:p14="http://schemas.microsoft.com/office/powerpoint/2010/main" val="1050811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improve evaluation by using cross-validation, stratified train-test splits, validating on new data, monitoring data drift, and tuning hyperparameters for better performance and generalization.</a:t>
            </a:r>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19</a:t>
            </a:fld>
            <a:endParaRPr lang="en-SG"/>
          </a:p>
        </p:txBody>
      </p:sp>
    </p:spTree>
    <p:extLst>
      <p:ext uri="{BB962C8B-B14F-4D97-AF65-F5344CB8AC3E}">
        <p14:creationId xmlns:p14="http://schemas.microsoft.com/office/powerpoint/2010/main" val="854094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optimizing recall, using cross-validation, highlighting key features, enhancing interpretability, tuning hyperparameters, addressing class imbalance, retraining regularly, monitoring economic factors, and refining features.</a:t>
            </a:r>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20</a:t>
            </a:fld>
            <a:endParaRPr lang="en-SG"/>
          </a:p>
        </p:txBody>
      </p:sp>
    </p:spTree>
    <p:extLst>
      <p:ext uri="{BB962C8B-B14F-4D97-AF65-F5344CB8AC3E}">
        <p14:creationId xmlns:p14="http://schemas.microsoft.com/office/powerpoint/2010/main" val="353999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2</a:t>
            </a:fld>
            <a:endParaRPr lang="en-SG"/>
          </a:p>
        </p:txBody>
      </p:sp>
    </p:spTree>
    <p:extLst>
      <p:ext uri="{BB962C8B-B14F-4D97-AF65-F5344CB8AC3E}">
        <p14:creationId xmlns:p14="http://schemas.microsoft.com/office/powerpoint/2010/main" val="349200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Assessing creditworthiness is useful, because it helps to</a:t>
            </a:r>
          </a:p>
          <a:p>
            <a:r>
              <a:rPr lang="en-US" dirty="0"/>
              <a:t>	 reduce financial risk, prevent loan defaults, and ensure long-term stability by helping lenders make informed decisions.</a:t>
            </a:r>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3</a:t>
            </a:fld>
            <a:endParaRPr lang="en-SG"/>
          </a:p>
        </p:txBody>
      </p:sp>
    </p:spTree>
    <p:extLst>
      <p:ext uri="{BB962C8B-B14F-4D97-AF65-F5344CB8AC3E}">
        <p14:creationId xmlns:p14="http://schemas.microsoft.com/office/powerpoint/2010/main" val="2097541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consists of both </a:t>
            </a:r>
            <a:r>
              <a:rPr lang="en-US" b="1" dirty="0"/>
              <a:t>financial</a:t>
            </a:r>
            <a:r>
              <a:rPr lang="en-US" dirty="0"/>
              <a:t> and </a:t>
            </a:r>
            <a:r>
              <a:rPr lang="en-US" b="1" dirty="0"/>
              <a:t>demographic</a:t>
            </a:r>
            <a:r>
              <a:rPr lang="en-US" dirty="0"/>
              <a:t> information, These features are essential for predicting defaulters and non-defaulters. Understanding the nature of the data, including categorical and numerical columns, helped guide the preprocessing steps.</a:t>
            </a:r>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5</a:t>
            </a:fld>
            <a:endParaRPr lang="en-SG"/>
          </a:p>
        </p:txBody>
      </p:sp>
    </p:spTree>
    <p:extLst>
      <p:ext uri="{BB962C8B-B14F-4D97-AF65-F5344CB8AC3E}">
        <p14:creationId xmlns:p14="http://schemas.microsoft.com/office/powerpoint/2010/main" val="38524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Label encoding has done for </a:t>
            </a:r>
            <a:r>
              <a:rPr lang="en-US" dirty="0"/>
              <a:t>when the categorical variable has an inherent order, in this case I have defined that hierarchy starting from 1 instead of 0. Other categorical columns which don’t have order went under one-hot encoding process.</a:t>
            </a:r>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6</a:t>
            </a:fld>
            <a:endParaRPr lang="en-SG"/>
          </a:p>
        </p:txBody>
      </p:sp>
    </p:spTree>
    <p:extLst>
      <p:ext uri="{BB962C8B-B14F-4D97-AF65-F5344CB8AC3E}">
        <p14:creationId xmlns:p14="http://schemas.microsoft.com/office/powerpoint/2010/main" val="1055762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 date columns was in date format, I have transferred them into numerical column, which shows total number of days from the reference date Unix epoch</a:t>
            </a:r>
          </a:p>
        </p:txBody>
      </p:sp>
      <p:sp>
        <p:nvSpPr>
          <p:cNvPr id="4" name="Slide Number Placeholder 3"/>
          <p:cNvSpPr>
            <a:spLocks noGrp="1"/>
          </p:cNvSpPr>
          <p:nvPr>
            <p:ph type="sldNum" sz="quarter" idx="5"/>
          </p:nvPr>
        </p:nvSpPr>
        <p:spPr/>
        <p:txBody>
          <a:bodyPr/>
          <a:lstStyle/>
          <a:p>
            <a:fld id="{5302AF05-11B1-4B32-ADCA-18B543337F4A}" type="slidenum">
              <a:rPr lang="en-SG" smtClean="0"/>
              <a:t>7</a:t>
            </a:fld>
            <a:endParaRPr lang="en-SG"/>
          </a:p>
        </p:txBody>
      </p:sp>
    </p:spTree>
    <p:extLst>
      <p:ext uri="{BB962C8B-B14F-4D97-AF65-F5344CB8AC3E}">
        <p14:creationId xmlns:p14="http://schemas.microsoft.com/office/powerpoint/2010/main" val="321688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As first step did distribution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Loan amount, credit score, loan term is relatively uniform across the range,</a:t>
            </a:r>
            <a:br>
              <a:rPr lang="en-US" sz="1800" dirty="0">
                <a:effectLst/>
                <a:latin typeface="Segoe UI" panose="020B0502040204020203" pitchFamily="34" charset="0"/>
              </a:rPr>
            </a:br>
            <a:br>
              <a:rPr lang="en-US" sz="1800" dirty="0">
                <a:effectLst/>
                <a:latin typeface="Segoe UI" panose="020B0502040204020203" pitchFamily="34" charset="0"/>
              </a:rPr>
            </a:br>
            <a:r>
              <a:rPr lang="en-US" sz="1800" dirty="0">
                <a:effectLst/>
                <a:latin typeface="Segoe UI" panose="020B0502040204020203" pitchFamily="34" charset="0"/>
              </a:rPr>
              <a:t>Interest Rate has a roughly bell-shaped distribution, which suggests that most loans are issued at around 7-8% interest rates.</a:t>
            </a:r>
            <a:br>
              <a:rPr lang="en-US" sz="1800" dirty="0">
                <a:effectLst/>
                <a:latin typeface="Segoe UI" panose="020B0502040204020203" pitchFamily="34" charset="0"/>
              </a:rPr>
            </a:br>
            <a:br>
              <a:rPr lang="en-US" sz="1800" dirty="0">
                <a:effectLst/>
                <a:latin typeface="Segoe UI" panose="020B0502040204020203" pitchFamily="34" charset="0"/>
              </a:rPr>
            </a:br>
            <a:r>
              <a:rPr lang="en-US" sz="1800" dirty="0">
                <a:effectLst/>
                <a:latin typeface="Segoe UI" panose="020B0502040204020203" pitchFamily="34" charset="0"/>
              </a:rPr>
              <a:t>The dataset appears balanced across most of the categorical features,</a:t>
            </a:r>
            <a:endParaRPr lang="en-US" sz="1800" dirty="0">
              <a:effectLst/>
              <a:latin typeface="Arial" panose="020B0604020202020204" pitchFamily="34" charset="0"/>
            </a:endParaRPr>
          </a:p>
          <a:p>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9</a:t>
            </a:fld>
            <a:endParaRPr lang="en-SG"/>
          </a:p>
        </p:txBody>
      </p:sp>
    </p:spTree>
    <p:extLst>
      <p:ext uri="{BB962C8B-B14F-4D97-AF65-F5344CB8AC3E}">
        <p14:creationId xmlns:p14="http://schemas.microsoft.com/office/powerpoint/2010/main" val="256781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Form the correlation heat map, observed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Segoe UI" panose="020B0502040204020203" pitchFamily="34" charset="0"/>
              </a:rPr>
              <a:t>Default_status</a:t>
            </a:r>
            <a:r>
              <a:rPr lang="en-US" sz="1800" dirty="0">
                <a:effectLst/>
                <a:latin typeface="Segoe UI" panose="020B0502040204020203" pitchFamily="34" charset="0"/>
              </a:rPr>
              <a:t> does not have high linear correlations with other variables</a:t>
            </a:r>
            <a:br>
              <a:rPr lang="en-US" sz="1800" dirty="0">
                <a:effectLst/>
                <a:latin typeface="Segoe UI" panose="020B0502040204020203" pitchFamily="34" charset="0"/>
              </a:rPr>
            </a:br>
            <a:br>
              <a:rPr lang="en-US" sz="1800" dirty="0">
                <a:effectLst/>
                <a:latin typeface="Segoe UI" panose="020B0502040204020203" pitchFamily="34" charset="0"/>
              </a:rPr>
            </a:br>
            <a:r>
              <a:rPr lang="en-US" sz="1800" dirty="0">
                <a:effectLst/>
                <a:latin typeface="Segoe UI" panose="020B0502040204020203" pitchFamily="34" charset="0"/>
              </a:rPr>
              <a:t>Form the box plots we can see </a:t>
            </a:r>
            <a:r>
              <a:rPr lang="en-US" sz="1800" dirty="0" err="1">
                <a:effectLst/>
                <a:latin typeface="Segoe UI" panose="020B0502040204020203" pitchFamily="34" charset="0"/>
              </a:rPr>
              <a:t>Interest_rate</a:t>
            </a:r>
            <a:r>
              <a:rPr lang="en-US" sz="1800" dirty="0">
                <a:effectLst/>
                <a:latin typeface="Segoe UI" panose="020B0502040204020203" pitchFamily="34" charset="0"/>
              </a:rPr>
              <a:t> column, shows a high number of outliers </a:t>
            </a:r>
            <a:br>
              <a:rPr lang="en-US" sz="1800" dirty="0">
                <a:effectLst/>
                <a:latin typeface="Segoe UI" panose="020B0502040204020203" pitchFamily="34" charset="0"/>
              </a:rPr>
            </a:br>
            <a:br>
              <a:rPr lang="en-US" sz="1800" dirty="0">
                <a:effectLst/>
                <a:latin typeface="Segoe UI" panose="020B0502040204020203" pitchFamily="34" charset="0"/>
              </a:rPr>
            </a:br>
            <a:r>
              <a:rPr lang="en-US" sz="1800" dirty="0">
                <a:effectLst/>
                <a:latin typeface="Segoe UI" panose="020B0502040204020203" pitchFamily="34" charset="0"/>
              </a:rPr>
              <a:t>Interest rate, application dates, Loan type, and Gender have identified as key predictors from T-test and Chi-square test</a:t>
            </a:r>
            <a:endParaRPr lang="en-US" sz="1800" dirty="0">
              <a:effectLst/>
              <a:latin typeface="Arial" panose="020B0604020202020204" pitchFamily="34" charset="0"/>
            </a:endParaRPr>
          </a:p>
          <a:p>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10</a:t>
            </a:fld>
            <a:endParaRPr lang="en-SG"/>
          </a:p>
        </p:txBody>
      </p:sp>
    </p:spTree>
    <p:extLst>
      <p:ext uri="{BB962C8B-B14F-4D97-AF65-F5344CB8AC3E}">
        <p14:creationId xmlns:p14="http://schemas.microsoft.com/office/powerpoint/2010/main" val="1789457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essential for building reliable machine learning models</a:t>
            </a:r>
          </a:p>
          <a:p>
            <a:endParaRPr lang="en-US" dirty="0"/>
          </a:p>
          <a:p>
            <a:r>
              <a:rPr lang="en-US" dirty="0"/>
              <a:t>I used an 80-20 train-test split due to the dataset is imbalance, with more non-defaulters. </a:t>
            </a:r>
          </a:p>
          <a:p>
            <a:endParaRPr lang="en-US" dirty="0"/>
          </a:p>
          <a:p>
            <a:r>
              <a:rPr lang="en-US" dirty="0"/>
              <a:t>A larger training set helped the model learn better from the minority class (defaulters), reducing bias and improving generalization, while still ensuring sufficient testing data for evaluation.</a:t>
            </a:r>
            <a:endParaRPr lang="en-SG" dirty="0"/>
          </a:p>
        </p:txBody>
      </p:sp>
      <p:sp>
        <p:nvSpPr>
          <p:cNvPr id="4" name="Slide Number Placeholder 3"/>
          <p:cNvSpPr>
            <a:spLocks noGrp="1"/>
          </p:cNvSpPr>
          <p:nvPr>
            <p:ph type="sldNum" sz="quarter" idx="5"/>
          </p:nvPr>
        </p:nvSpPr>
        <p:spPr/>
        <p:txBody>
          <a:bodyPr/>
          <a:lstStyle/>
          <a:p>
            <a:fld id="{5302AF05-11B1-4B32-ADCA-18B543337F4A}" type="slidenum">
              <a:rPr lang="en-SG" smtClean="0"/>
              <a:t>11</a:t>
            </a:fld>
            <a:endParaRPr lang="en-SG"/>
          </a:p>
        </p:txBody>
      </p:sp>
    </p:spTree>
    <p:extLst>
      <p:ext uri="{BB962C8B-B14F-4D97-AF65-F5344CB8AC3E}">
        <p14:creationId xmlns:p14="http://schemas.microsoft.com/office/powerpoint/2010/main" val="301803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87162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407055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70991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1922789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33274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2905285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94016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155811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2011022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BBD8D-0DB2-432A-9B12-ED294F8735D2}" type="datetimeFigureOut">
              <a:rPr lang="en-SG" smtClean="0"/>
              <a:t>10/10/2024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147076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EBBD8D-0DB2-432A-9B12-ED294F8735D2}" type="datetimeFigureOut">
              <a:rPr lang="en-SG" smtClean="0"/>
              <a:t>10/10/2024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690653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EBBD8D-0DB2-432A-9B12-ED294F8735D2}" type="datetimeFigureOut">
              <a:rPr lang="en-SG" smtClean="0"/>
              <a:t>10/10/2024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602911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EBBD8D-0DB2-432A-9B12-ED294F8735D2}" type="datetimeFigureOut">
              <a:rPr lang="en-SG" smtClean="0"/>
              <a:t>10/10/2024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1434001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BBD8D-0DB2-432A-9B12-ED294F8735D2}" type="datetimeFigureOut">
              <a:rPr lang="en-SG" smtClean="0"/>
              <a:t>10/10/2024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77740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EBBD8D-0DB2-432A-9B12-ED294F8735D2}" type="datetimeFigureOut">
              <a:rPr lang="en-SG" smtClean="0"/>
              <a:t>10/10/2024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81AEAF1-E544-4A5F-90B7-8A5031B87059}" type="slidenum">
              <a:rPr lang="en-SG" smtClean="0"/>
              <a:t>‹#›</a:t>
            </a:fld>
            <a:endParaRPr lang="en-SG"/>
          </a:p>
        </p:txBody>
      </p:sp>
    </p:spTree>
    <p:extLst>
      <p:ext uri="{BB962C8B-B14F-4D97-AF65-F5344CB8AC3E}">
        <p14:creationId xmlns:p14="http://schemas.microsoft.com/office/powerpoint/2010/main" val="319277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81AEAF1-E544-4A5F-90B7-8A5031B87059}" type="slidenum">
              <a:rPr lang="en-SG" smtClean="0"/>
              <a:t>‹#›</a:t>
            </a:fld>
            <a:endParaRPr lang="en-SG"/>
          </a:p>
        </p:txBody>
      </p:sp>
      <p:sp>
        <p:nvSpPr>
          <p:cNvPr id="5" name="Date Placeholder 4"/>
          <p:cNvSpPr>
            <a:spLocks noGrp="1"/>
          </p:cNvSpPr>
          <p:nvPr>
            <p:ph type="dt" sz="half" idx="10"/>
          </p:nvPr>
        </p:nvSpPr>
        <p:spPr/>
        <p:txBody>
          <a:bodyPr/>
          <a:lstStyle/>
          <a:p>
            <a:fld id="{01EBBD8D-0DB2-432A-9B12-ED294F8735D2}" type="datetimeFigureOut">
              <a:rPr lang="en-SG" smtClean="0"/>
              <a:t>10/10/2024</a:t>
            </a:fld>
            <a:endParaRPr lang="en-SG"/>
          </a:p>
        </p:txBody>
      </p:sp>
    </p:spTree>
    <p:extLst>
      <p:ext uri="{BB962C8B-B14F-4D97-AF65-F5344CB8AC3E}">
        <p14:creationId xmlns:p14="http://schemas.microsoft.com/office/powerpoint/2010/main" val="3180251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EBBD8D-0DB2-432A-9B12-ED294F8735D2}" type="datetimeFigureOut">
              <a:rPr lang="en-SG" smtClean="0"/>
              <a:t>10/10/2024</a:t>
            </a:fld>
            <a:endParaRPr lang="en-S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81AEAF1-E544-4A5F-90B7-8A5031B87059}" type="slidenum">
              <a:rPr lang="en-SG" smtClean="0"/>
              <a:t>‹#›</a:t>
            </a:fld>
            <a:endParaRPr lang="en-SG"/>
          </a:p>
        </p:txBody>
      </p:sp>
    </p:spTree>
    <p:extLst>
      <p:ext uri="{BB962C8B-B14F-4D97-AF65-F5344CB8AC3E}">
        <p14:creationId xmlns:p14="http://schemas.microsoft.com/office/powerpoint/2010/main" val="101578753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6.jpg"/><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1D76-6F4D-D121-9A1E-C9027BA6DF10}"/>
              </a:ext>
            </a:extLst>
          </p:cNvPr>
          <p:cNvSpPr>
            <a:spLocks noGrp="1"/>
          </p:cNvSpPr>
          <p:nvPr>
            <p:ph type="title"/>
          </p:nvPr>
        </p:nvSpPr>
        <p:spPr>
          <a:xfrm>
            <a:off x="838200" y="1027906"/>
            <a:ext cx="10515600" cy="1325563"/>
          </a:xfrm>
        </p:spPr>
        <p:txBody>
          <a:bodyPr>
            <a:normAutofit fontScale="90000"/>
          </a:bodyPr>
          <a:lstStyle/>
          <a:p>
            <a:r>
              <a:rPr kumimoji="0" lang="en-US" altLang="en-US" sz="4400" b="0" i="0" u="none" strike="noStrike" cap="none" normalizeH="0" baseline="0" dirty="0">
                <a:ln>
                  <a:noFill/>
                </a:ln>
                <a:effectLst/>
                <a:latin typeface="+mn-lt"/>
              </a:rPr>
              <a:t>Designing a Machine Learning Model to Predict Defaulters</a:t>
            </a:r>
            <a:endParaRPr lang="en-SG" dirty="0">
              <a:latin typeface="+mn-lt"/>
            </a:endParaRPr>
          </a:p>
        </p:txBody>
      </p:sp>
      <p:sp>
        <p:nvSpPr>
          <p:cNvPr id="5" name="Subtitle 2">
            <a:extLst>
              <a:ext uri="{FF2B5EF4-FFF2-40B4-BE49-F238E27FC236}">
                <a16:creationId xmlns:a16="http://schemas.microsoft.com/office/drawing/2014/main" id="{EE98E1B3-3ECF-2AF7-DD23-4F3576329918}"/>
              </a:ext>
            </a:extLst>
          </p:cNvPr>
          <p:cNvSpPr>
            <a:spLocks noGrp="1"/>
          </p:cNvSpPr>
          <p:nvPr>
            <p:ph idx="1"/>
          </p:nvPr>
        </p:nvSpPr>
        <p:spPr>
          <a:xfrm>
            <a:off x="838200" y="4286611"/>
            <a:ext cx="9525000" cy="2409825"/>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solidFill>
                  <a:schemeClr val="tx1"/>
                </a:solidFill>
                <a:latin typeface="+mj-lt"/>
              </a:rPr>
              <a:t>Pulani Jayasena</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solidFill>
                  <a:schemeClr val="tx1"/>
                </a:solidFill>
                <a:latin typeface="+mj-lt"/>
              </a:rPr>
              <a:t>Cohort 33</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mj-lt"/>
              </a:rPr>
              <a:t>10/10/2024</a:t>
            </a:r>
          </a:p>
        </p:txBody>
      </p:sp>
      <p:sp>
        <p:nvSpPr>
          <p:cNvPr id="4" name="Subtitle 2">
            <a:extLst>
              <a:ext uri="{FF2B5EF4-FFF2-40B4-BE49-F238E27FC236}">
                <a16:creationId xmlns:a16="http://schemas.microsoft.com/office/drawing/2014/main" id="{D49731B1-B71F-8507-F8D4-93EED8FE18F8}"/>
              </a:ext>
            </a:extLst>
          </p:cNvPr>
          <p:cNvSpPr txBox="1">
            <a:spLocks/>
          </p:cNvSpPr>
          <p:nvPr/>
        </p:nvSpPr>
        <p:spPr>
          <a:xfrm>
            <a:off x="838200" y="2697262"/>
            <a:ext cx="6449568" cy="415185"/>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00000"/>
              </a:lnSpc>
              <a:spcBef>
                <a:spcPct val="0"/>
              </a:spcBef>
              <a:spcAft>
                <a:spcPct val="0"/>
              </a:spcAft>
            </a:pPr>
            <a:r>
              <a:rPr lang="en-US" dirty="0">
                <a:solidFill>
                  <a:schemeClr val="accent1">
                    <a:lumMod val="60000"/>
                    <a:lumOff val="40000"/>
                  </a:schemeClr>
                </a:solidFill>
              </a:rPr>
              <a:t>A Case Study Using Bajaj FinServ Dataset</a:t>
            </a:r>
            <a:endParaRPr lang="en-US" altLang="en-US" dirty="0">
              <a:solidFill>
                <a:schemeClr val="accent1">
                  <a:lumMod val="60000"/>
                  <a:lumOff val="40000"/>
                </a:schemeClr>
              </a:solidFill>
              <a:latin typeface="Arial" panose="020B0604020202020204" pitchFamily="34" charset="0"/>
            </a:endParaRPr>
          </a:p>
        </p:txBody>
      </p:sp>
      <p:pic>
        <p:nvPicPr>
          <p:cNvPr id="10" name="Picture 9">
            <a:extLst>
              <a:ext uri="{FF2B5EF4-FFF2-40B4-BE49-F238E27FC236}">
                <a16:creationId xmlns:a16="http://schemas.microsoft.com/office/drawing/2014/main" id="{E11F31C0-9493-DD16-58FB-D6B1FAB730A5}"/>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3843056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4601-2780-B6DF-A7B6-B87E889A4E60}"/>
              </a:ext>
            </a:extLst>
          </p:cNvPr>
          <p:cNvSpPr>
            <a:spLocks noGrp="1"/>
          </p:cNvSpPr>
          <p:nvPr>
            <p:ph type="title"/>
          </p:nvPr>
        </p:nvSpPr>
        <p:spPr/>
        <p:txBody>
          <a:bodyPr/>
          <a:lstStyle/>
          <a:p>
            <a:r>
              <a:rPr lang="en-SG" dirty="0"/>
              <a:t>Exploratory Data Analysis</a:t>
            </a:r>
          </a:p>
        </p:txBody>
      </p:sp>
      <p:pic>
        <p:nvPicPr>
          <p:cNvPr id="5" name="Content Placeholder 4">
            <a:extLst>
              <a:ext uri="{FF2B5EF4-FFF2-40B4-BE49-F238E27FC236}">
                <a16:creationId xmlns:a16="http://schemas.microsoft.com/office/drawing/2014/main" id="{C55A0154-2F7C-D837-261B-7C40C45F69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767" y="1375999"/>
            <a:ext cx="6505029" cy="4969937"/>
          </a:xfrm>
          <a:ln>
            <a:solidFill>
              <a:srgbClr val="000099"/>
            </a:solidFill>
          </a:ln>
        </p:spPr>
      </p:pic>
      <p:sp>
        <p:nvSpPr>
          <p:cNvPr id="6" name="TextBox 5">
            <a:extLst>
              <a:ext uri="{FF2B5EF4-FFF2-40B4-BE49-F238E27FC236}">
                <a16:creationId xmlns:a16="http://schemas.microsoft.com/office/drawing/2014/main" id="{55A1A6B5-FEA3-BD54-EFD1-4C708DD32146}"/>
              </a:ext>
            </a:extLst>
          </p:cNvPr>
          <p:cNvSpPr txBox="1"/>
          <p:nvPr/>
        </p:nvSpPr>
        <p:spPr>
          <a:xfrm>
            <a:off x="429767" y="6345936"/>
            <a:ext cx="6107514" cy="276999"/>
          </a:xfrm>
          <a:prstGeom prst="rect">
            <a:avLst/>
          </a:prstGeom>
          <a:noFill/>
        </p:spPr>
        <p:txBody>
          <a:bodyPr wrap="square" rtlCol="0">
            <a:spAutoFit/>
          </a:bodyPr>
          <a:lstStyle/>
          <a:p>
            <a:pPr algn="ctr"/>
            <a:r>
              <a:rPr lang="en-SG" sz="1200" dirty="0"/>
              <a:t>Correlation heat map</a:t>
            </a:r>
          </a:p>
        </p:txBody>
      </p:sp>
      <p:grpSp>
        <p:nvGrpSpPr>
          <p:cNvPr id="13" name="Group 12">
            <a:extLst>
              <a:ext uri="{FF2B5EF4-FFF2-40B4-BE49-F238E27FC236}">
                <a16:creationId xmlns:a16="http://schemas.microsoft.com/office/drawing/2014/main" id="{0A230F96-B631-4153-6029-2E964684C591}"/>
              </a:ext>
            </a:extLst>
          </p:cNvPr>
          <p:cNvGrpSpPr/>
          <p:nvPr/>
        </p:nvGrpSpPr>
        <p:grpSpPr>
          <a:xfrm>
            <a:off x="7182364" y="1375999"/>
            <a:ext cx="4659118" cy="3186062"/>
            <a:chOff x="7717536" y="1375999"/>
            <a:chExt cx="4123945" cy="2920639"/>
          </a:xfrm>
        </p:grpSpPr>
        <p:pic>
          <p:nvPicPr>
            <p:cNvPr id="8" name="Picture 7">
              <a:extLst>
                <a:ext uri="{FF2B5EF4-FFF2-40B4-BE49-F238E27FC236}">
                  <a16:creationId xmlns:a16="http://schemas.microsoft.com/office/drawing/2014/main" id="{B65C9FA4-7463-D1A0-DF93-5DAF544DA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536" y="1375999"/>
              <a:ext cx="4044697" cy="2643640"/>
            </a:xfrm>
            <a:prstGeom prst="rect">
              <a:avLst/>
            </a:prstGeom>
            <a:ln>
              <a:solidFill>
                <a:srgbClr val="000099"/>
              </a:solidFill>
            </a:ln>
          </p:spPr>
        </p:pic>
        <p:sp>
          <p:nvSpPr>
            <p:cNvPr id="9" name="TextBox 8">
              <a:extLst>
                <a:ext uri="{FF2B5EF4-FFF2-40B4-BE49-F238E27FC236}">
                  <a16:creationId xmlns:a16="http://schemas.microsoft.com/office/drawing/2014/main" id="{D650056E-FF75-B8A3-5897-D3AC6736AFC3}"/>
                </a:ext>
              </a:extLst>
            </p:cNvPr>
            <p:cNvSpPr txBox="1"/>
            <p:nvPr/>
          </p:nvSpPr>
          <p:spPr>
            <a:xfrm>
              <a:off x="7717536" y="4019639"/>
              <a:ext cx="4123945" cy="276999"/>
            </a:xfrm>
            <a:prstGeom prst="rect">
              <a:avLst/>
            </a:prstGeom>
            <a:noFill/>
          </p:spPr>
          <p:txBody>
            <a:bodyPr wrap="square" rtlCol="0">
              <a:spAutoFit/>
            </a:bodyPr>
            <a:lstStyle/>
            <a:p>
              <a:pPr algn="ctr"/>
              <a:r>
                <a:rPr lang="en-SG" sz="1200" dirty="0"/>
                <a:t>Box Plots</a:t>
              </a:r>
            </a:p>
          </p:txBody>
        </p:sp>
      </p:grpSp>
      <p:sp>
        <p:nvSpPr>
          <p:cNvPr id="11" name="Rectangle 1">
            <a:extLst>
              <a:ext uri="{FF2B5EF4-FFF2-40B4-BE49-F238E27FC236}">
                <a16:creationId xmlns:a16="http://schemas.microsoft.com/office/drawing/2014/main" id="{73E54D2B-00FD-7BFD-A6E5-FB0A972301B0}"/>
              </a:ext>
            </a:extLst>
          </p:cNvPr>
          <p:cNvSpPr txBox="1">
            <a:spLocks noChangeArrowheads="1"/>
          </p:cNvSpPr>
          <p:nvPr/>
        </p:nvSpPr>
        <p:spPr bwMode="auto">
          <a:xfrm>
            <a:off x="7182364" y="4523066"/>
            <a:ext cx="4579869"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T-Test</a:t>
            </a:r>
          </a:p>
          <a:p>
            <a:pPr lvl="1" defTabSz="914400" eaLnBrk="0" fontAlgn="base" hangingPunct="0">
              <a:spcBef>
                <a:spcPct val="0"/>
              </a:spcBef>
              <a:spcAft>
                <a:spcPct val="0"/>
              </a:spcAft>
              <a:buClr>
                <a:schemeClr val="bg2">
                  <a:lumMod val="50000"/>
                </a:schemeClr>
              </a:buClr>
              <a:buSzTx/>
              <a:buFont typeface="Arial" panose="020B0604020202020204" pitchFamily="34" charset="0"/>
              <a:buChar char="•"/>
            </a:pPr>
            <a:r>
              <a:rPr lang="en-US" altLang="en-US" sz="1400" dirty="0">
                <a:solidFill>
                  <a:schemeClr val="tx1"/>
                </a:solidFill>
              </a:rPr>
              <a:t>Interest rate, application dates</a:t>
            </a:r>
          </a:p>
          <a:p>
            <a:pPr lvl="1" defTabSz="914400" eaLnBrk="0" fontAlgn="base" hangingPunct="0">
              <a:spcBef>
                <a:spcPct val="0"/>
              </a:spcBef>
              <a:spcAft>
                <a:spcPct val="0"/>
              </a:spcAft>
              <a:buClr>
                <a:schemeClr val="bg2">
                  <a:lumMod val="50000"/>
                </a:schemeClr>
              </a:buClr>
              <a:buSzTx/>
              <a:buFont typeface="Wingdings" panose="05000000000000000000" pitchFamily="2" charset="2"/>
              <a:buChar char="Ø"/>
            </a:pPr>
            <a:endParaRPr lang="en-US" altLang="en-US" dirty="0">
              <a:solidFill>
                <a:schemeClr val="tx1"/>
              </a:solidFill>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Chi-Square Test</a:t>
            </a:r>
          </a:p>
          <a:p>
            <a:pPr lvl="1" defTabSz="914400" eaLnBrk="0" fontAlgn="base" hangingPunct="0">
              <a:spcBef>
                <a:spcPct val="0"/>
              </a:spcBef>
              <a:spcAft>
                <a:spcPct val="0"/>
              </a:spcAft>
              <a:buClr>
                <a:schemeClr val="bg2">
                  <a:lumMod val="50000"/>
                </a:schemeClr>
              </a:buClr>
              <a:buSzTx/>
              <a:buFont typeface="Arial" panose="020B0604020202020204" pitchFamily="34" charset="0"/>
              <a:buChar char="•"/>
            </a:pPr>
            <a:r>
              <a:rPr lang="en-US" altLang="en-US" sz="1400" dirty="0">
                <a:solidFill>
                  <a:schemeClr val="tx1"/>
                </a:solidFill>
              </a:rPr>
              <a:t>Loan type, Gender</a:t>
            </a:r>
          </a:p>
          <a:p>
            <a:pPr lvl="1" defTabSz="914400" eaLnBrk="0" fontAlgn="base" hangingPunct="0">
              <a:spcBef>
                <a:spcPct val="0"/>
              </a:spcBef>
              <a:spcAft>
                <a:spcPct val="0"/>
              </a:spcAft>
              <a:buClr>
                <a:schemeClr val="bg2">
                  <a:lumMod val="50000"/>
                </a:schemeClr>
              </a:buClr>
              <a:buSzTx/>
              <a:buFont typeface="Arial" panose="020B0604020202020204" pitchFamily="34" charset="0"/>
              <a:buChar char="•"/>
            </a:pPr>
            <a:endParaRPr lang="en-US" altLang="en-US" dirty="0">
              <a:solidFill>
                <a:schemeClr val="tx1"/>
              </a:solidFill>
            </a:endParaRPr>
          </a:p>
        </p:txBody>
      </p:sp>
      <p:sp>
        <p:nvSpPr>
          <p:cNvPr id="12" name="TextBox 11">
            <a:extLst>
              <a:ext uri="{FF2B5EF4-FFF2-40B4-BE49-F238E27FC236}">
                <a16:creationId xmlns:a16="http://schemas.microsoft.com/office/drawing/2014/main" id="{B057095E-3D51-2507-6728-97EF95C05A93}"/>
              </a:ext>
            </a:extLst>
          </p:cNvPr>
          <p:cNvSpPr txBox="1"/>
          <p:nvPr/>
        </p:nvSpPr>
        <p:spPr>
          <a:xfrm>
            <a:off x="7889814" y="6002977"/>
            <a:ext cx="4123945" cy="276999"/>
          </a:xfrm>
          <a:prstGeom prst="rect">
            <a:avLst/>
          </a:prstGeom>
          <a:noFill/>
        </p:spPr>
        <p:txBody>
          <a:bodyPr wrap="square" rtlCol="0">
            <a:spAutoFit/>
          </a:bodyPr>
          <a:lstStyle/>
          <a:p>
            <a:pPr algn="ctr"/>
            <a:r>
              <a:rPr lang="en-SG" sz="1200" dirty="0"/>
              <a:t>Key predictors</a:t>
            </a:r>
          </a:p>
        </p:txBody>
      </p:sp>
      <p:pic>
        <p:nvPicPr>
          <p:cNvPr id="3" name="Picture 2">
            <a:extLst>
              <a:ext uri="{FF2B5EF4-FFF2-40B4-BE49-F238E27FC236}">
                <a16:creationId xmlns:a16="http://schemas.microsoft.com/office/drawing/2014/main" id="{028D8DD9-C693-5A07-D698-C060AD0119E3}"/>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10446327" y="1"/>
            <a:ext cx="1745672" cy="1309254"/>
          </a:xfrm>
          <a:prstGeom prst="rect">
            <a:avLst/>
          </a:prstGeom>
        </p:spPr>
      </p:pic>
    </p:spTree>
    <p:extLst>
      <p:ext uri="{BB962C8B-B14F-4D97-AF65-F5344CB8AC3E}">
        <p14:creationId xmlns:p14="http://schemas.microsoft.com/office/powerpoint/2010/main" val="3126828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265A-CFB0-32B1-9E0E-45507B53BC0D}"/>
              </a:ext>
            </a:extLst>
          </p:cNvPr>
          <p:cNvSpPr>
            <a:spLocks noGrp="1"/>
          </p:cNvSpPr>
          <p:nvPr>
            <p:ph type="title"/>
          </p:nvPr>
        </p:nvSpPr>
        <p:spPr/>
        <p:txBody>
          <a:bodyPr/>
          <a:lstStyle/>
          <a:p>
            <a:r>
              <a:rPr lang="en-SG" dirty="0"/>
              <a:t>Train-Test Split</a:t>
            </a:r>
          </a:p>
        </p:txBody>
      </p:sp>
      <p:pic>
        <p:nvPicPr>
          <p:cNvPr id="6" name="Content Placeholder 5">
            <a:extLst>
              <a:ext uri="{FF2B5EF4-FFF2-40B4-BE49-F238E27FC236}">
                <a16:creationId xmlns:a16="http://schemas.microsoft.com/office/drawing/2014/main" id="{3ABC4E1D-2511-1608-0745-E7644C7E66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677863" y="4040288"/>
            <a:ext cx="184150" cy="12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08ACDADD-6045-9526-85B9-805478E28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508" y="1414653"/>
            <a:ext cx="6410325" cy="4248150"/>
          </a:xfrm>
          <a:prstGeom prst="rect">
            <a:avLst/>
          </a:prstGeom>
          <a:ln>
            <a:solidFill>
              <a:srgbClr val="000099"/>
            </a:solidFill>
          </a:ln>
        </p:spPr>
      </p:pic>
      <p:sp>
        <p:nvSpPr>
          <p:cNvPr id="9" name="Rectangle 1">
            <a:extLst>
              <a:ext uri="{FF2B5EF4-FFF2-40B4-BE49-F238E27FC236}">
                <a16:creationId xmlns:a16="http://schemas.microsoft.com/office/drawing/2014/main" id="{F9251725-1EC3-B45F-FE87-527412A1E114}"/>
              </a:ext>
            </a:extLst>
          </p:cNvPr>
          <p:cNvSpPr txBox="1">
            <a:spLocks noChangeArrowheads="1"/>
          </p:cNvSpPr>
          <p:nvPr/>
        </p:nvSpPr>
        <p:spPr bwMode="auto">
          <a:xfrm>
            <a:off x="284141" y="1679434"/>
            <a:ext cx="4508775" cy="337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80/20 has been selected, Why?</a:t>
            </a:r>
          </a:p>
          <a:p>
            <a:pPr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endParaRPr lang="en-US" altLang="en-US" dirty="0">
              <a:solidFill>
                <a:schemeClr val="tx1"/>
              </a:solidFill>
            </a:endParaRP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Larger training set- beneficial for imbalanced data set</a:t>
            </a: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Helping to reduce bias towards majority class</a:t>
            </a: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Higher model stability</a:t>
            </a: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Adequate test data</a:t>
            </a:r>
          </a:p>
        </p:txBody>
      </p:sp>
      <p:pic>
        <p:nvPicPr>
          <p:cNvPr id="3" name="Picture 2">
            <a:extLst>
              <a:ext uri="{FF2B5EF4-FFF2-40B4-BE49-F238E27FC236}">
                <a16:creationId xmlns:a16="http://schemas.microsoft.com/office/drawing/2014/main" id="{2BA624E3-F2EB-6BCF-2AF6-20F981046D39}"/>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0390909" y="1"/>
            <a:ext cx="1801090" cy="1350818"/>
          </a:xfrm>
          <a:prstGeom prst="rect">
            <a:avLst/>
          </a:prstGeom>
        </p:spPr>
      </p:pic>
    </p:spTree>
    <p:extLst>
      <p:ext uri="{BB962C8B-B14F-4D97-AF65-F5344CB8AC3E}">
        <p14:creationId xmlns:p14="http://schemas.microsoft.com/office/powerpoint/2010/main" val="2302812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D341B-B6D6-F952-18B1-A8335FF85049}"/>
              </a:ext>
            </a:extLst>
          </p:cNvPr>
          <p:cNvSpPr>
            <a:spLocks noGrp="1"/>
          </p:cNvSpPr>
          <p:nvPr>
            <p:ph type="title"/>
          </p:nvPr>
        </p:nvSpPr>
        <p:spPr/>
        <p:txBody>
          <a:bodyPr/>
          <a:lstStyle/>
          <a:p>
            <a:r>
              <a:rPr lang="en-SG" dirty="0"/>
              <a:t>Model Building</a:t>
            </a:r>
          </a:p>
        </p:txBody>
      </p:sp>
      <p:sp>
        <p:nvSpPr>
          <p:cNvPr id="7" name="Rectangle 1">
            <a:extLst>
              <a:ext uri="{FF2B5EF4-FFF2-40B4-BE49-F238E27FC236}">
                <a16:creationId xmlns:a16="http://schemas.microsoft.com/office/drawing/2014/main" id="{25BACB75-F9F8-303A-0E79-7D11833108C0}"/>
              </a:ext>
            </a:extLst>
          </p:cNvPr>
          <p:cNvSpPr txBox="1">
            <a:spLocks noChangeArrowheads="1"/>
          </p:cNvSpPr>
          <p:nvPr/>
        </p:nvSpPr>
        <p:spPr bwMode="auto">
          <a:xfrm>
            <a:off x="540173" y="1270000"/>
            <a:ext cx="10167451" cy="530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lnSpc>
                <a:spcPct val="150000"/>
              </a:lnSpc>
              <a:spcBef>
                <a:spcPct val="0"/>
              </a:spcBef>
              <a:spcAft>
                <a:spcPct val="0"/>
              </a:spcAft>
              <a:buClr>
                <a:schemeClr val="bg2">
                  <a:lumMod val="50000"/>
                </a:schemeClr>
              </a:buClr>
              <a:buSzTx/>
              <a:buNone/>
            </a:pPr>
            <a:endParaRPr lang="en-US" altLang="en-US" dirty="0">
              <a:solidFill>
                <a:schemeClr val="tx1"/>
              </a:solidFill>
            </a:endParaRPr>
          </a:p>
          <a:p>
            <a:pPr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Selected Models – Why ?</a:t>
            </a: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Logistic Regression </a:t>
            </a:r>
          </a:p>
          <a:p>
            <a:pPr lvl="2"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Effective model for binary classification (defaulters/non-defaulters)</a:t>
            </a:r>
          </a:p>
          <a:p>
            <a:pPr lvl="2"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Less prone to overfitting</a:t>
            </a: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Random Forest</a:t>
            </a:r>
          </a:p>
          <a:p>
            <a:pPr lvl="2"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Handles large datasets with higher dimensions</a:t>
            </a:r>
          </a:p>
          <a:p>
            <a:pPr lvl="2"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SG" dirty="0"/>
              <a:t>Ensemble model that combines multiple Decision Trees</a:t>
            </a:r>
          </a:p>
          <a:p>
            <a:pPr lvl="2"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dirty="0"/>
              <a:t>improve performance by reducing overfitting and increasing generalization.</a:t>
            </a:r>
            <a:endParaRPr lang="en-US" altLang="en-US" dirty="0">
              <a:solidFill>
                <a:schemeClr val="tx1"/>
              </a:solidFill>
            </a:endParaRP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err="1">
                <a:solidFill>
                  <a:schemeClr val="tx1"/>
                </a:solidFill>
              </a:rPr>
              <a:t>XGBoost</a:t>
            </a:r>
            <a:endParaRPr lang="en-US" altLang="en-US" dirty="0">
              <a:solidFill>
                <a:schemeClr val="tx1"/>
              </a:solidFill>
            </a:endParaRPr>
          </a:p>
          <a:p>
            <a:pPr lvl="2"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dirty="0"/>
              <a:t>Powerful gradient boosting algorithm known for its speed and performance</a:t>
            </a:r>
          </a:p>
          <a:p>
            <a:pPr lvl="2"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dirty="0"/>
              <a:t>Mitigates overfitting by boosting multiple trees</a:t>
            </a:r>
          </a:p>
          <a:p>
            <a:pPr lvl="2"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dirty="0"/>
              <a:t>Scales better and tunes easily for high performance, especially when dealing with imbalanced classes</a:t>
            </a:r>
            <a:endParaRPr lang="en-US" altLang="en-US" dirty="0">
              <a:solidFill>
                <a:schemeClr val="tx1"/>
              </a:solidFill>
            </a:endParaRPr>
          </a:p>
          <a:p>
            <a:pPr lvl="2"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endParaRPr lang="en-US" altLang="en-US" dirty="0">
              <a:solidFill>
                <a:schemeClr val="tx1"/>
              </a:solidFill>
            </a:endParaRPr>
          </a:p>
          <a:p>
            <a:pPr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endParaRPr lang="en-US" altLang="en-US" dirty="0">
              <a:solidFill>
                <a:schemeClr val="tx1"/>
              </a:solidFill>
            </a:endParaRPr>
          </a:p>
        </p:txBody>
      </p:sp>
      <p:pic>
        <p:nvPicPr>
          <p:cNvPr id="3" name="Picture 2">
            <a:extLst>
              <a:ext uri="{FF2B5EF4-FFF2-40B4-BE49-F238E27FC236}">
                <a16:creationId xmlns:a16="http://schemas.microsoft.com/office/drawing/2014/main" id="{E72B6DE8-ED50-1E53-A6D0-1EC33C60225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3232413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23B5-CECB-F024-F751-EAE2158DBB7B}"/>
              </a:ext>
            </a:extLst>
          </p:cNvPr>
          <p:cNvSpPr>
            <a:spLocks noGrp="1"/>
          </p:cNvSpPr>
          <p:nvPr>
            <p:ph type="title"/>
          </p:nvPr>
        </p:nvSpPr>
        <p:spPr/>
        <p:txBody>
          <a:bodyPr/>
          <a:lstStyle/>
          <a:p>
            <a:r>
              <a:rPr lang="en-SG" dirty="0"/>
              <a:t>Result Interpretation</a:t>
            </a:r>
          </a:p>
        </p:txBody>
      </p:sp>
      <p:sp>
        <p:nvSpPr>
          <p:cNvPr id="6" name="Rectangle 1">
            <a:extLst>
              <a:ext uri="{FF2B5EF4-FFF2-40B4-BE49-F238E27FC236}">
                <a16:creationId xmlns:a16="http://schemas.microsoft.com/office/drawing/2014/main" id="{29988B35-D563-D094-2DF0-6B9E3A3F3A72}"/>
              </a:ext>
            </a:extLst>
          </p:cNvPr>
          <p:cNvSpPr txBox="1">
            <a:spLocks noChangeArrowheads="1"/>
          </p:cNvSpPr>
          <p:nvPr/>
        </p:nvSpPr>
        <p:spPr bwMode="auto">
          <a:xfrm>
            <a:off x="413220" y="1401456"/>
            <a:ext cx="25047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Original Data Set</a:t>
            </a:r>
          </a:p>
        </p:txBody>
      </p:sp>
      <p:pic>
        <p:nvPicPr>
          <p:cNvPr id="9" name="Picture 8">
            <a:extLst>
              <a:ext uri="{FF2B5EF4-FFF2-40B4-BE49-F238E27FC236}">
                <a16:creationId xmlns:a16="http://schemas.microsoft.com/office/drawing/2014/main" id="{EDEB5411-338C-6CA9-EC0A-7CB601A6C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21" y="2092276"/>
            <a:ext cx="2504777" cy="1646874"/>
          </a:xfrm>
          <a:prstGeom prst="rect">
            <a:avLst/>
          </a:prstGeom>
          <a:ln>
            <a:solidFill>
              <a:srgbClr val="000099"/>
            </a:solidFill>
          </a:ln>
        </p:spPr>
      </p:pic>
      <p:sp>
        <p:nvSpPr>
          <p:cNvPr id="10" name="Rectangle 1">
            <a:extLst>
              <a:ext uri="{FF2B5EF4-FFF2-40B4-BE49-F238E27FC236}">
                <a16:creationId xmlns:a16="http://schemas.microsoft.com/office/drawing/2014/main" id="{38408F72-FB39-F032-33CF-2149244905CE}"/>
              </a:ext>
            </a:extLst>
          </p:cNvPr>
          <p:cNvSpPr txBox="1">
            <a:spLocks noChangeArrowheads="1"/>
          </p:cNvSpPr>
          <p:nvPr/>
        </p:nvSpPr>
        <p:spPr bwMode="auto">
          <a:xfrm>
            <a:off x="3601879" y="1413024"/>
            <a:ext cx="30019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Results</a:t>
            </a:r>
          </a:p>
        </p:txBody>
      </p:sp>
      <p:pic>
        <p:nvPicPr>
          <p:cNvPr id="12" name="Picture 11">
            <a:extLst>
              <a:ext uri="{FF2B5EF4-FFF2-40B4-BE49-F238E27FC236}">
                <a16:creationId xmlns:a16="http://schemas.microsoft.com/office/drawing/2014/main" id="{4FF0A68C-2874-2516-8C07-87EDD129A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7560" y="2092276"/>
            <a:ext cx="8501968" cy="1691884"/>
          </a:xfrm>
          <a:prstGeom prst="rect">
            <a:avLst/>
          </a:prstGeom>
          <a:ln>
            <a:solidFill>
              <a:srgbClr val="000099"/>
            </a:solidFill>
          </a:ln>
        </p:spPr>
      </p:pic>
      <p:sp>
        <p:nvSpPr>
          <p:cNvPr id="13" name="Rectangle 1">
            <a:extLst>
              <a:ext uri="{FF2B5EF4-FFF2-40B4-BE49-F238E27FC236}">
                <a16:creationId xmlns:a16="http://schemas.microsoft.com/office/drawing/2014/main" id="{6460D16B-834E-E408-F888-0E5D16A0CD03}"/>
              </a:ext>
            </a:extLst>
          </p:cNvPr>
          <p:cNvSpPr txBox="1">
            <a:spLocks noChangeArrowheads="1"/>
          </p:cNvSpPr>
          <p:nvPr/>
        </p:nvSpPr>
        <p:spPr bwMode="auto">
          <a:xfrm>
            <a:off x="413220" y="3817081"/>
            <a:ext cx="9453546" cy="2586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Conclusion</a:t>
            </a: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Logistic Regression is the most balanced model but overall low performance for Class 1.</a:t>
            </a: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Random Forest performs very well for non-defaulters, but completely fails to identify defaulters (Class 1). </a:t>
            </a:r>
          </a:p>
          <a:p>
            <a:pPr lvl="1"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err="1">
                <a:solidFill>
                  <a:schemeClr val="tx1"/>
                </a:solidFill>
              </a:rPr>
              <a:t>XGBoost</a:t>
            </a:r>
            <a:r>
              <a:rPr lang="en-US" altLang="en-US" dirty="0">
                <a:solidFill>
                  <a:schemeClr val="tx1"/>
                </a:solidFill>
              </a:rPr>
              <a:t> Offers a better balance than Random Forest, though its performance on defaulters is still weak.</a:t>
            </a:r>
          </a:p>
        </p:txBody>
      </p:sp>
      <p:pic>
        <p:nvPicPr>
          <p:cNvPr id="3" name="Picture 2">
            <a:extLst>
              <a:ext uri="{FF2B5EF4-FFF2-40B4-BE49-F238E27FC236}">
                <a16:creationId xmlns:a16="http://schemas.microsoft.com/office/drawing/2014/main" id="{ECB2CE89-7322-62E5-4463-79365E3EE2C2}"/>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408669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75B9-487E-9B30-23A6-E0F22175D66B}"/>
              </a:ext>
            </a:extLst>
          </p:cNvPr>
          <p:cNvSpPr>
            <a:spLocks noGrp="1"/>
          </p:cNvSpPr>
          <p:nvPr>
            <p:ph type="title"/>
          </p:nvPr>
        </p:nvSpPr>
        <p:spPr/>
        <p:txBody>
          <a:bodyPr/>
          <a:lstStyle/>
          <a:p>
            <a:r>
              <a:rPr lang="en-SG" dirty="0"/>
              <a:t>Balancing </a:t>
            </a:r>
          </a:p>
        </p:txBody>
      </p:sp>
      <p:sp>
        <p:nvSpPr>
          <p:cNvPr id="6" name="Rectangle 1">
            <a:extLst>
              <a:ext uri="{FF2B5EF4-FFF2-40B4-BE49-F238E27FC236}">
                <a16:creationId xmlns:a16="http://schemas.microsoft.com/office/drawing/2014/main" id="{07C8C0FC-D242-4E41-B412-D4FA72F7913C}"/>
              </a:ext>
            </a:extLst>
          </p:cNvPr>
          <p:cNvSpPr txBox="1">
            <a:spLocks noChangeArrowheads="1"/>
          </p:cNvSpPr>
          <p:nvPr/>
        </p:nvSpPr>
        <p:spPr bwMode="auto">
          <a:xfrm>
            <a:off x="1335701" y="1448521"/>
            <a:ext cx="4508775" cy="198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SMOTE</a:t>
            </a:r>
          </a:p>
          <a:p>
            <a:pPr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Random Under Sampling</a:t>
            </a:r>
          </a:p>
          <a:p>
            <a:pPr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Random Over Sampling</a:t>
            </a:r>
          </a:p>
          <a:p>
            <a:pPr defTabSz="914400" eaLnBrk="0" fontAlgn="base" hangingPunct="0">
              <a:lnSpc>
                <a:spcPct val="150000"/>
              </a:lnSpc>
              <a:spcBef>
                <a:spcPct val="0"/>
              </a:spcBef>
              <a:spcAft>
                <a:spcPct val="0"/>
              </a:spcAft>
              <a:buClr>
                <a:schemeClr val="bg2">
                  <a:lumMod val="50000"/>
                </a:schemeClr>
              </a:buClr>
              <a:buSzTx/>
              <a:buFont typeface="Wingdings" panose="05000000000000000000" pitchFamily="2" charset="2"/>
              <a:buChar char="Ø"/>
            </a:pPr>
            <a:endParaRPr lang="en-US" altLang="en-US" dirty="0">
              <a:solidFill>
                <a:schemeClr val="tx1"/>
              </a:solidFill>
            </a:endParaRPr>
          </a:p>
        </p:txBody>
      </p:sp>
      <p:grpSp>
        <p:nvGrpSpPr>
          <p:cNvPr id="7" name="Group 6">
            <a:extLst>
              <a:ext uri="{FF2B5EF4-FFF2-40B4-BE49-F238E27FC236}">
                <a16:creationId xmlns:a16="http://schemas.microsoft.com/office/drawing/2014/main" id="{D8EE0CD8-6852-2778-DDFA-1C6A8BDBF583}"/>
              </a:ext>
            </a:extLst>
          </p:cNvPr>
          <p:cNvGrpSpPr/>
          <p:nvPr/>
        </p:nvGrpSpPr>
        <p:grpSpPr>
          <a:xfrm>
            <a:off x="427673" y="3428999"/>
            <a:ext cx="10632947" cy="2199025"/>
            <a:chOff x="427673" y="3428999"/>
            <a:chExt cx="10632947" cy="2199025"/>
          </a:xfrm>
        </p:grpSpPr>
        <p:pic>
          <p:nvPicPr>
            <p:cNvPr id="8" name="Picture 7">
              <a:extLst>
                <a:ext uri="{FF2B5EF4-FFF2-40B4-BE49-F238E27FC236}">
                  <a16:creationId xmlns:a16="http://schemas.microsoft.com/office/drawing/2014/main" id="{0ECE449E-B797-A21A-37D5-FB08983A8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73" y="3429000"/>
              <a:ext cx="2983039" cy="1548408"/>
            </a:xfrm>
            <a:prstGeom prst="rect">
              <a:avLst/>
            </a:prstGeom>
            <a:ln>
              <a:solidFill>
                <a:srgbClr val="000099"/>
              </a:solidFill>
            </a:ln>
          </p:spPr>
        </p:pic>
        <p:pic>
          <p:nvPicPr>
            <p:cNvPr id="10" name="Picture 9">
              <a:extLst>
                <a:ext uri="{FF2B5EF4-FFF2-40B4-BE49-F238E27FC236}">
                  <a16:creationId xmlns:a16="http://schemas.microsoft.com/office/drawing/2014/main" id="{93EC2172-B608-FF91-5A3F-592FFCC49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510" y="3428999"/>
              <a:ext cx="2983039" cy="1548408"/>
            </a:xfrm>
            <a:prstGeom prst="rect">
              <a:avLst/>
            </a:prstGeom>
            <a:ln>
              <a:solidFill>
                <a:srgbClr val="000099"/>
              </a:solidFill>
            </a:ln>
          </p:spPr>
        </p:pic>
        <p:pic>
          <p:nvPicPr>
            <p:cNvPr id="12" name="Picture 11">
              <a:extLst>
                <a:ext uri="{FF2B5EF4-FFF2-40B4-BE49-F238E27FC236}">
                  <a16:creationId xmlns:a16="http://schemas.microsoft.com/office/drawing/2014/main" id="{2A78B449-E27A-A999-7555-5BB2F290B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195" y="3428999"/>
              <a:ext cx="3400425" cy="1548407"/>
            </a:xfrm>
            <a:prstGeom prst="rect">
              <a:avLst/>
            </a:prstGeom>
            <a:ln>
              <a:solidFill>
                <a:srgbClr val="000099"/>
              </a:solidFill>
            </a:ln>
          </p:spPr>
        </p:pic>
        <p:sp>
          <p:nvSpPr>
            <p:cNvPr id="3" name="TextBox 2">
              <a:extLst>
                <a:ext uri="{FF2B5EF4-FFF2-40B4-BE49-F238E27FC236}">
                  <a16:creationId xmlns:a16="http://schemas.microsoft.com/office/drawing/2014/main" id="{A8FEF548-D06A-EE7B-8DFC-5880012ABAFB}"/>
                </a:ext>
              </a:extLst>
            </p:cNvPr>
            <p:cNvSpPr txBox="1"/>
            <p:nvPr/>
          </p:nvSpPr>
          <p:spPr>
            <a:xfrm>
              <a:off x="427673" y="5166360"/>
              <a:ext cx="2983039" cy="276999"/>
            </a:xfrm>
            <a:prstGeom prst="rect">
              <a:avLst/>
            </a:prstGeom>
            <a:noFill/>
          </p:spPr>
          <p:txBody>
            <a:bodyPr wrap="square" rtlCol="0">
              <a:spAutoFit/>
            </a:bodyPr>
            <a:lstStyle/>
            <a:p>
              <a:r>
                <a:rPr lang="en-SG" sz="1200" dirty="0"/>
                <a:t>Class distribution after SMOTE</a:t>
              </a:r>
            </a:p>
          </p:txBody>
        </p:sp>
        <p:sp>
          <p:nvSpPr>
            <p:cNvPr id="4" name="TextBox 3">
              <a:extLst>
                <a:ext uri="{FF2B5EF4-FFF2-40B4-BE49-F238E27FC236}">
                  <a16:creationId xmlns:a16="http://schemas.microsoft.com/office/drawing/2014/main" id="{6B592270-14E7-16CA-FE44-1AD9BF611AF1}"/>
                </a:ext>
              </a:extLst>
            </p:cNvPr>
            <p:cNvSpPr txBox="1"/>
            <p:nvPr/>
          </p:nvSpPr>
          <p:spPr>
            <a:xfrm>
              <a:off x="4146233" y="5166359"/>
              <a:ext cx="2983039" cy="461665"/>
            </a:xfrm>
            <a:prstGeom prst="rect">
              <a:avLst/>
            </a:prstGeom>
            <a:noFill/>
          </p:spPr>
          <p:txBody>
            <a:bodyPr wrap="square" rtlCol="0">
              <a:spAutoFit/>
            </a:bodyPr>
            <a:lstStyle/>
            <a:p>
              <a:r>
                <a:rPr lang="en-SG" sz="1200" dirty="0"/>
                <a:t>Class distribution after Random Under Sampling</a:t>
              </a:r>
            </a:p>
          </p:txBody>
        </p:sp>
        <p:sp>
          <p:nvSpPr>
            <p:cNvPr id="5" name="TextBox 4">
              <a:extLst>
                <a:ext uri="{FF2B5EF4-FFF2-40B4-BE49-F238E27FC236}">
                  <a16:creationId xmlns:a16="http://schemas.microsoft.com/office/drawing/2014/main" id="{30051BA8-62D2-ABED-690E-1BEFF482C6F3}"/>
                </a:ext>
              </a:extLst>
            </p:cNvPr>
            <p:cNvSpPr txBox="1"/>
            <p:nvPr/>
          </p:nvSpPr>
          <p:spPr>
            <a:xfrm>
              <a:off x="7660195" y="5166358"/>
              <a:ext cx="2983039" cy="461665"/>
            </a:xfrm>
            <a:prstGeom prst="rect">
              <a:avLst/>
            </a:prstGeom>
            <a:noFill/>
          </p:spPr>
          <p:txBody>
            <a:bodyPr wrap="square" rtlCol="0">
              <a:spAutoFit/>
            </a:bodyPr>
            <a:lstStyle/>
            <a:p>
              <a:r>
                <a:rPr lang="en-SG" sz="1200" dirty="0"/>
                <a:t>Class distribution after Random over sampling</a:t>
              </a:r>
            </a:p>
          </p:txBody>
        </p:sp>
      </p:grpSp>
      <p:pic>
        <p:nvPicPr>
          <p:cNvPr id="9" name="Picture 8">
            <a:extLst>
              <a:ext uri="{FF2B5EF4-FFF2-40B4-BE49-F238E27FC236}">
                <a16:creationId xmlns:a16="http://schemas.microsoft.com/office/drawing/2014/main" id="{BB505FD1-EC9F-5FBE-B8C7-28B174392B31}"/>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150453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BE58-D60F-5F2A-13D2-D136DBE68283}"/>
              </a:ext>
            </a:extLst>
          </p:cNvPr>
          <p:cNvSpPr>
            <a:spLocks noGrp="1"/>
          </p:cNvSpPr>
          <p:nvPr>
            <p:ph type="title"/>
          </p:nvPr>
        </p:nvSpPr>
        <p:spPr/>
        <p:txBody>
          <a:bodyPr/>
          <a:lstStyle/>
          <a:p>
            <a:r>
              <a:rPr lang="en-SG" dirty="0"/>
              <a:t>Result Interpretation- After Balancing</a:t>
            </a:r>
          </a:p>
        </p:txBody>
      </p:sp>
      <p:sp>
        <p:nvSpPr>
          <p:cNvPr id="4" name="Rectangle 1">
            <a:extLst>
              <a:ext uri="{FF2B5EF4-FFF2-40B4-BE49-F238E27FC236}">
                <a16:creationId xmlns:a16="http://schemas.microsoft.com/office/drawing/2014/main" id="{64E455F3-83DA-1E74-05ED-696B2502DE1D}"/>
              </a:ext>
            </a:extLst>
          </p:cNvPr>
          <p:cNvSpPr txBox="1">
            <a:spLocks noChangeArrowheads="1"/>
          </p:cNvSpPr>
          <p:nvPr/>
        </p:nvSpPr>
        <p:spPr bwMode="auto">
          <a:xfrm>
            <a:off x="413220" y="1225403"/>
            <a:ext cx="25047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SMOTE (3021,3201)</a:t>
            </a:r>
          </a:p>
        </p:txBody>
      </p:sp>
      <p:sp>
        <p:nvSpPr>
          <p:cNvPr id="5" name="Rectangle 1">
            <a:extLst>
              <a:ext uri="{FF2B5EF4-FFF2-40B4-BE49-F238E27FC236}">
                <a16:creationId xmlns:a16="http://schemas.microsoft.com/office/drawing/2014/main" id="{88251942-C5E5-8BE4-3C57-C6DE207F7B33}"/>
              </a:ext>
            </a:extLst>
          </p:cNvPr>
          <p:cNvSpPr txBox="1">
            <a:spLocks noChangeArrowheads="1"/>
          </p:cNvSpPr>
          <p:nvPr/>
        </p:nvSpPr>
        <p:spPr bwMode="auto">
          <a:xfrm>
            <a:off x="413220" y="3140073"/>
            <a:ext cx="46159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Random Under Sampling (799,799)</a:t>
            </a:r>
          </a:p>
        </p:txBody>
      </p:sp>
      <p:sp>
        <p:nvSpPr>
          <p:cNvPr id="6" name="Rectangle 1">
            <a:extLst>
              <a:ext uri="{FF2B5EF4-FFF2-40B4-BE49-F238E27FC236}">
                <a16:creationId xmlns:a16="http://schemas.microsoft.com/office/drawing/2014/main" id="{35856C2E-A73A-90DA-B2C7-D26ECFFB8ACC}"/>
              </a:ext>
            </a:extLst>
          </p:cNvPr>
          <p:cNvSpPr txBox="1">
            <a:spLocks noChangeArrowheads="1"/>
          </p:cNvSpPr>
          <p:nvPr/>
        </p:nvSpPr>
        <p:spPr bwMode="auto">
          <a:xfrm>
            <a:off x="312252" y="4853357"/>
            <a:ext cx="46159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Random Over Sampling (4001,4001)</a:t>
            </a:r>
          </a:p>
        </p:txBody>
      </p:sp>
      <p:pic>
        <p:nvPicPr>
          <p:cNvPr id="8" name="Picture 7">
            <a:extLst>
              <a:ext uri="{FF2B5EF4-FFF2-40B4-BE49-F238E27FC236}">
                <a16:creationId xmlns:a16="http://schemas.microsoft.com/office/drawing/2014/main" id="{FC3A2E5E-B43A-7759-7BCB-D481A289D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96382"/>
            <a:ext cx="7731485" cy="1308147"/>
          </a:xfrm>
          <a:prstGeom prst="rect">
            <a:avLst/>
          </a:prstGeom>
          <a:ln>
            <a:solidFill>
              <a:srgbClr val="000099"/>
            </a:solidFill>
          </a:ln>
        </p:spPr>
      </p:pic>
      <p:pic>
        <p:nvPicPr>
          <p:cNvPr id="10" name="Picture 9">
            <a:extLst>
              <a:ext uri="{FF2B5EF4-FFF2-40B4-BE49-F238E27FC236}">
                <a16:creationId xmlns:a16="http://schemas.microsoft.com/office/drawing/2014/main" id="{8608FE06-AFB9-5A60-7AC7-C9F628D42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32" y="3888421"/>
            <a:ext cx="7731485" cy="1141674"/>
          </a:xfrm>
          <a:prstGeom prst="rect">
            <a:avLst/>
          </a:prstGeom>
          <a:ln>
            <a:solidFill>
              <a:srgbClr val="000099"/>
            </a:solidFill>
          </a:ln>
        </p:spPr>
      </p:pic>
      <p:pic>
        <p:nvPicPr>
          <p:cNvPr id="12" name="Picture 11">
            <a:extLst>
              <a:ext uri="{FF2B5EF4-FFF2-40B4-BE49-F238E27FC236}">
                <a16:creationId xmlns:a16="http://schemas.microsoft.com/office/drawing/2014/main" id="{393E43B2-F11B-AA43-F946-F31C921B5F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534" y="5548983"/>
            <a:ext cx="7731485" cy="1121360"/>
          </a:xfrm>
          <a:prstGeom prst="rect">
            <a:avLst/>
          </a:prstGeom>
          <a:ln>
            <a:solidFill>
              <a:srgbClr val="000099"/>
            </a:solidFill>
          </a:ln>
        </p:spPr>
      </p:pic>
      <p:sp>
        <p:nvSpPr>
          <p:cNvPr id="13" name="Rectangle 1">
            <a:extLst>
              <a:ext uri="{FF2B5EF4-FFF2-40B4-BE49-F238E27FC236}">
                <a16:creationId xmlns:a16="http://schemas.microsoft.com/office/drawing/2014/main" id="{911F1FEF-F3EA-A8D7-FC63-A94A4441CBB4}"/>
              </a:ext>
            </a:extLst>
          </p:cNvPr>
          <p:cNvSpPr txBox="1">
            <a:spLocks noChangeArrowheads="1"/>
          </p:cNvSpPr>
          <p:nvPr/>
        </p:nvSpPr>
        <p:spPr bwMode="auto">
          <a:xfrm>
            <a:off x="8368131" y="1916330"/>
            <a:ext cx="356982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
                <a:schemeClr val="bg2">
                  <a:lumMod val="50000"/>
                </a:schemeClr>
              </a:buClr>
              <a:buSzTx/>
              <a:buFontTx/>
              <a:buChar char="•"/>
              <a:tabLst/>
            </a:pPr>
            <a:r>
              <a:rPr kumimoji="0" lang="en-US" altLang="en-US" sz="1400" b="1" i="0" u="none" strike="noStrike" cap="none" normalizeH="0" baseline="0" dirty="0">
                <a:ln>
                  <a:noFill/>
                </a:ln>
                <a:solidFill>
                  <a:schemeClr val="tx1"/>
                </a:solidFill>
                <a:effectLst/>
              </a:rPr>
              <a:t>Random Forest</a:t>
            </a:r>
            <a:r>
              <a:rPr kumimoji="0" lang="en-US" altLang="en-US" sz="1400" b="0" i="0" u="none" strike="noStrike" cap="none" normalizeH="0" baseline="0" dirty="0">
                <a:ln>
                  <a:noFill/>
                </a:ln>
                <a:solidFill>
                  <a:schemeClr val="tx1"/>
                </a:solidFill>
                <a:effectLst/>
              </a:rPr>
              <a:t>: High accuracy, poor for defaulters.</a:t>
            </a:r>
          </a:p>
          <a:p>
            <a:pPr marL="0" marR="0" lvl="0" indent="0" algn="l" defTabSz="914400" rtl="0" eaLnBrk="0" fontAlgn="base" latinLnBrk="0" hangingPunct="0">
              <a:lnSpc>
                <a:spcPct val="100000"/>
              </a:lnSpc>
              <a:spcBef>
                <a:spcPct val="0"/>
              </a:spcBef>
              <a:spcAft>
                <a:spcPct val="0"/>
              </a:spcAft>
              <a:buClr>
                <a:schemeClr val="bg2">
                  <a:lumMod val="50000"/>
                </a:schemeClr>
              </a:buClr>
              <a:buSzTx/>
              <a:buFontTx/>
              <a:buChar char="•"/>
              <a:tabLst/>
            </a:pPr>
            <a:r>
              <a:rPr kumimoji="0" lang="en-US" altLang="en-US" sz="1400" b="1" i="0" u="none" strike="noStrike" cap="none" normalizeH="0" baseline="0" dirty="0">
                <a:ln>
                  <a:noFill/>
                </a:ln>
                <a:solidFill>
                  <a:schemeClr val="tx1"/>
                </a:solidFill>
                <a:effectLst/>
              </a:rPr>
              <a:t>Logistic Regression</a:t>
            </a:r>
            <a:r>
              <a:rPr kumimoji="0" lang="en-US" altLang="en-US" sz="1400" b="0" i="0" u="none" strike="noStrike" cap="none" normalizeH="0" baseline="0" dirty="0">
                <a:ln>
                  <a:noFill/>
                </a:ln>
                <a:solidFill>
                  <a:schemeClr val="tx1"/>
                </a:solidFill>
                <a:effectLst/>
              </a:rPr>
              <a:t>: Balanced, needs improvement.</a:t>
            </a:r>
          </a:p>
          <a:p>
            <a:pPr marL="0" marR="0" lvl="0" indent="0" algn="l" defTabSz="914400" rtl="0" eaLnBrk="0" fontAlgn="base" latinLnBrk="0" hangingPunct="0">
              <a:lnSpc>
                <a:spcPct val="100000"/>
              </a:lnSpc>
              <a:spcBef>
                <a:spcPct val="0"/>
              </a:spcBef>
              <a:spcAft>
                <a:spcPct val="0"/>
              </a:spcAft>
              <a:buClr>
                <a:schemeClr val="bg2">
                  <a:lumMod val="50000"/>
                </a:schemeClr>
              </a:buClr>
              <a:buSzTx/>
              <a:buFontTx/>
              <a:buChar char="•"/>
              <a:tabLst/>
            </a:pPr>
            <a:r>
              <a:rPr kumimoji="0" lang="en-US" altLang="en-US" sz="1400" b="1" i="0" u="none" strike="noStrike" cap="none" normalizeH="0" baseline="0" dirty="0" err="1">
                <a:ln>
                  <a:noFill/>
                </a:ln>
                <a:solidFill>
                  <a:schemeClr val="tx1"/>
                </a:solidFill>
                <a:effectLst/>
              </a:rPr>
              <a:t>XGBoost</a:t>
            </a:r>
            <a:r>
              <a:rPr kumimoji="0" lang="en-US" altLang="en-US" sz="1400" b="0" i="0" u="none" strike="noStrike" cap="none" normalizeH="0" baseline="0" dirty="0">
                <a:ln>
                  <a:noFill/>
                </a:ln>
                <a:solidFill>
                  <a:schemeClr val="tx1"/>
                </a:solidFill>
                <a:effectLst/>
              </a:rPr>
              <a:t>: Better for defaulters, overall weak.</a:t>
            </a:r>
            <a:endParaRPr lang="en-US" altLang="en-US" sz="1400" dirty="0">
              <a:solidFill>
                <a:schemeClr val="tx1"/>
              </a:solidFill>
            </a:endParaRPr>
          </a:p>
        </p:txBody>
      </p:sp>
      <p:sp>
        <p:nvSpPr>
          <p:cNvPr id="14" name="Rectangle 1">
            <a:extLst>
              <a:ext uri="{FF2B5EF4-FFF2-40B4-BE49-F238E27FC236}">
                <a16:creationId xmlns:a16="http://schemas.microsoft.com/office/drawing/2014/main" id="{85CFEA52-DD9D-95FD-D718-709EEFE9707F}"/>
              </a:ext>
            </a:extLst>
          </p:cNvPr>
          <p:cNvSpPr txBox="1">
            <a:spLocks noChangeArrowheads="1"/>
          </p:cNvSpPr>
          <p:nvPr/>
        </p:nvSpPr>
        <p:spPr bwMode="auto">
          <a:xfrm>
            <a:off x="8488067" y="5159302"/>
            <a:ext cx="3569821"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
                <a:schemeClr val="tx2">
                  <a:lumMod val="60000"/>
                  <a:lumOff val="40000"/>
                </a:schemeClr>
              </a:buClr>
              <a:buSzTx/>
              <a:buFontTx/>
              <a:buChar char="•"/>
              <a:tabLst/>
            </a:pPr>
            <a:r>
              <a:rPr kumimoji="0" lang="en-US" altLang="en-US" sz="1400" b="1" i="0" u="none" strike="noStrike" cap="none" normalizeH="0" baseline="0" dirty="0">
                <a:ln>
                  <a:noFill/>
                </a:ln>
                <a:solidFill>
                  <a:schemeClr val="tx1"/>
                </a:solidFill>
                <a:effectLst/>
              </a:rPr>
              <a:t>Logistic Regression</a:t>
            </a:r>
            <a:r>
              <a:rPr kumimoji="0" lang="en-US" altLang="en-US" sz="1400" b="0" i="0" u="none" strike="noStrike" cap="none" normalizeH="0" baseline="0" dirty="0">
                <a:ln>
                  <a:noFill/>
                </a:ln>
                <a:solidFill>
                  <a:schemeClr val="tx1"/>
                </a:solidFill>
                <a:effectLst/>
              </a:rPr>
              <a:t>: Low accuracy (0.54), struggled with defaulters.</a:t>
            </a:r>
          </a:p>
          <a:p>
            <a:pPr marL="0" marR="0" lvl="0" indent="0" algn="l" defTabSz="914400" rtl="0" eaLnBrk="0" fontAlgn="base" latinLnBrk="0" hangingPunct="0">
              <a:lnSpc>
                <a:spcPct val="100000"/>
              </a:lnSpc>
              <a:spcBef>
                <a:spcPct val="0"/>
              </a:spcBef>
              <a:spcAft>
                <a:spcPct val="0"/>
              </a:spcAft>
              <a:buClr>
                <a:schemeClr val="tx2">
                  <a:lumMod val="60000"/>
                  <a:lumOff val="40000"/>
                </a:schemeClr>
              </a:buClr>
              <a:buSzTx/>
              <a:buFontTx/>
              <a:buChar char="•"/>
              <a:tabLst/>
            </a:pPr>
            <a:r>
              <a:rPr kumimoji="0" lang="en-US" altLang="en-US" sz="1400" b="1" i="0" u="none" strike="noStrike" cap="none" normalizeH="0" baseline="0" dirty="0" err="1">
                <a:ln>
                  <a:noFill/>
                </a:ln>
                <a:solidFill>
                  <a:schemeClr val="tx1"/>
                </a:solidFill>
                <a:effectLst/>
              </a:rPr>
              <a:t>XGBoost</a:t>
            </a:r>
            <a:r>
              <a:rPr kumimoji="0" lang="en-US" altLang="en-US" sz="1400" b="0" i="0" u="none" strike="noStrike" cap="none" normalizeH="0" baseline="0" dirty="0">
                <a:ln>
                  <a:noFill/>
                </a:ln>
                <a:solidFill>
                  <a:schemeClr val="tx1"/>
                </a:solidFill>
                <a:effectLst/>
              </a:rPr>
              <a:t>: Good accuracy (0.89), strong for defaulters.</a:t>
            </a:r>
          </a:p>
          <a:p>
            <a:pPr marL="0" marR="0" lvl="0" indent="0" algn="l" defTabSz="914400" rtl="0" eaLnBrk="0" fontAlgn="base" latinLnBrk="0" hangingPunct="0">
              <a:lnSpc>
                <a:spcPct val="100000"/>
              </a:lnSpc>
              <a:spcBef>
                <a:spcPct val="0"/>
              </a:spcBef>
              <a:spcAft>
                <a:spcPct val="0"/>
              </a:spcAft>
              <a:buClr>
                <a:schemeClr val="tx2">
                  <a:lumMod val="60000"/>
                  <a:lumOff val="40000"/>
                </a:schemeClr>
              </a:buClr>
              <a:buSzTx/>
              <a:buFontTx/>
              <a:buChar char="•"/>
              <a:tabLst/>
            </a:pPr>
            <a:r>
              <a:rPr kumimoji="0" lang="en-US" altLang="en-US" sz="1400" b="1" i="0" u="none" strike="noStrike" cap="none" normalizeH="0" baseline="0" dirty="0">
                <a:ln>
                  <a:noFill/>
                </a:ln>
                <a:solidFill>
                  <a:schemeClr val="tx1"/>
                </a:solidFill>
                <a:effectLst/>
              </a:rPr>
              <a:t>Random Forest</a:t>
            </a:r>
            <a:r>
              <a:rPr kumimoji="0" lang="en-US" altLang="en-US" sz="1400" b="0" i="0" u="none" strike="noStrike" cap="none" normalizeH="0" baseline="0" dirty="0">
                <a:ln>
                  <a:noFill/>
                </a:ln>
                <a:solidFill>
                  <a:schemeClr val="tx1"/>
                </a:solidFill>
                <a:effectLst/>
              </a:rPr>
              <a:t>: Best accuracy (0.97), near-perfect precision and recall for both classes.</a:t>
            </a:r>
          </a:p>
        </p:txBody>
      </p:sp>
      <p:sp>
        <p:nvSpPr>
          <p:cNvPr id="15" name="Rectangle 1">
            <a:extLst>
              <a:ext uri="{FF2B5EF4-FFF2-40B4-BE49-F238E27FC236}">
                <a16:creationId xmlns:a16="http://schemas.microsoft.com/office/drawing/2014/main" id="{52EBE89C-E631-D146-6F98-4CB4B1A8DBB8}"/>
              </a:ext>
            </a:extLst>
          </p:cNvPr>
          <p:cNvSpPr txBox="1">
            <a:spLocks noChangeArrowheads="1"/>
          </p:cNvSpPr>
          <p:nvPr/>
        </p:nvSpPr>
        <p:spPr bwMode="auto">
          <a:xfrm>
            <a:off x="8368131" y="3991348"/>
            <a:ext cx="36105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
                <a:schemeClr val="tx2">
                  <a:lumMod val="60000"/>
                  <a:lumOff val="40000"/>
                </a:schemeClr>
              </a:buClr>
              <a:buSzTx/>
              <a:buFontTx/>
              <a:buChar char="•"/>
              <a:tabLst/>
            </a:pPr>
            <a:r>
              <a:rPr kumimoji="0" lang="en-US" altLang="en-US" sz="1400" b="1" i="0" u="none" strike="noStrike" cap="none" normalizeH="0" baseline="0" dirty="0">
                <a:ln>
                  <a:noFill/>
                </a:ln>
                <a:solidFill>
                  <a:schemeClr val="tx1"/>
                </a:solidFill>
                <a:effectLst/>
              </a:rPr>
              <a:t>Logistic Regression</a:t>
            </a:r>
            <a:r>
              <a:rPr kumimoji="0" lang="en-US" altLang="en-US" sz="1400" b="0" i="0" u="none" strike="noStrike" cap="none" normalizeH="0" baseline="0" dirty="0">
                <a:ln>
                  <a:noFill/>
                </a:ln>
                <a:solidFill>
                  <a:schemeClr val="tx1"/>
                </a:solidFill>
                <a:effectLst/>
              </a:rPr>
              <a:t>: Best overall balance, excels with non-defaulters.</a:t>
            </a:r>
          </a:p>
          <a:p>
            <a:pPr marL="0" marR="0" lvl="0" indent="0" algn="l" defTabSz="914400" rtl="0" eaLnBrk="0" fontAlgn="base" latinLnBrk="0" hangingPunct="0">
              <a:lnSpc>
                <a:spcPct val="100000"/>
              </a:lnSpc>
              <a:spcBef>
                <a:spcPct val="0"/>
              </a:spcBef>
              <a:spcAft>
                <a:spcPct val="0"/>
              </a:spcAft>
              <a:buClr>
                <a:schemeClr val="tx2">
                  <a:lumMod val="60000"/>
                  <a:lumOff val="40000"/>
                </a:schemeClr>
              </a:buClr>
              <a:buSzTx/>
              <a:buFontTx/>
              <a:buChar char="•"/>
              <a:tabLst/>
            </a:pPr>
            <a:r>
              <a:rPr kumimoji="0" lang="en-US" altLang="en-US" sz="1400" b="1" i="0" u="none" strike="noStrike" cap="none" normalizeH="0" baseline="0" dirty="0">
                <a:ln>
                  <a:noFill/>
                </a:ln>
                <a:solidFill>
                  <a:schemeClr val="tx1"/>
                </a:solidFill>
                <a:effectLst/>
              </a:rPr>
              <a:t>Random Forest</a:t>
            </a:r>
            <a:r>
              <a:rPr kumimoji="0" lang="en-US" altLang="en-US" sz="1400" b="0" i="0" u="none" strike="noStrike" cap="none" normalizeH="0" baseline="0" dirty="0">
                <a:ln>
                  <a:noFill/>
                </a:ln>
                <a:solidFill>
                  <a:schemeClr val="tx1"/>
                </a:solidFill>
                <a:effectLst/>
              </a:rPr>
              <a:t>: Slightly better for defaulters, close overall performance.</a:t>
            </a:r>
            <a:endParaRPr lang="en-US" altLang="en-US" sz="1400" dirty="0">
              <a:solidFill>
                <a:schemeClr val="tx1"/>
              </a:solidFill>
            </a:endParaRPr>
          </a:p>
        </p:txBody>
      </p:sp>
      <p:sp>
        <p:nvSpPr>
          <p:cNvPr id="25" name="Star: 5 Points 24">
            <a:extLst>
              <a:ext uri="{FF2B5EF4-FFF2-40B4-BE49-F238E27FC236}">
                <a16:creationId xmlns:a16="http://schemas.microsoft.com/office/drawing/2014/main" id="{554A319A-7D24-CDBF-B98A-A137C624DA64}"/>
              </a:ext>
            </a:extLst>
          </p:cNvPr>
          <p:cNvSpPr/>
          <p:nvPr/>
        </p:nvSpPr>
        <p:spPr>
          <a:xfrm>
            <a:off x="8104018" y="6345936"/>
            <a:ext cx="384050" cy="413804"/>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ADE629DC-062C-869F-6697-CCF3A4883A3C}"/>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2438502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B793-959D-59F8-82FB-1F8F76981A2B}"/>
              </a:ext>
            </a:extLst>
          </p:cNvPr>
          <p:cNvSpPr>
            <a:spLocks noGrp="1"/>
          </p:cNvSpPr>
          <p:nvPr>
            <p:ph type="title"/>
          </p:nvPr>
        </p:nvSpPr>
        <p:spPr/>
        <p:txBody>
          <a:bodyPr/>
          <a:lstStyle/>
          <a:p>
            <a:r>
              <a:rPr lang="en-SG" dirty="0"/>
              <a:t>Confusion matrix – </a:t>
            </a:r>
            <a:r>
              <a:rPr lang="en-SG" sz="2800" dirty="0"/>
              <a:t>Random Over Sampling</a:t>
            </a:r>
          </a:p>
        </p:txBody>
      </p:sp>
      <p:grpSp>
        <p:nvGrpSpPr>
          <p:cNvPr id="13" name="Group 12">
            <a:extLst>
              <a:ext uri="{FF2B5EF4-FFF2-40B4-BE49-F238E27FC236}">
                <a16:creationId xmlns:a16="http://schemas.microsoft.com/office/drawing/2014/main" id="{7B6851AC-BDAB-C676-A9D4-4BB0F8AC0709}"/>
              </a:ext>
            </a:extLst>
          </p:cNvPr>
          <p:cNvGrpSpPr/>
          <p:nvPr/>
        </p:nvGrpSpPr>
        <p:grpSpPr>
          <a:xfrm>
            <a:off x="268986" y="2084695"/>
            <a:ext cx="11822706" cy="3249829"/>
            <a:chOff x="268986" y="2084695"/>
            <a:chExt cx="11822706" cy="3249829"/>
          </a:xfrm>
        </p:grpSpPr>
        <p:pic>
          <p:nvPicPr>
            <p:cNvPr id="5" name="Picture 4">
              <a:extLst>
                <a:ext uri="{FF2B5EF4-FFF2-40B4-BE49-F238E27FC236}">
                  <a16:creationId xmlns:a16="http://schemas.microsoft.com/office/drawing/2014/main" id="{954C08C9-24AD-3D42-5597-DD71F3881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86" y="2084695"/>
              <a:ext cx="3790950" cy="2636902"/>
            </a:xfrm>
            <a:prstGeom prst="rect">
              <a:avLst/>
            </a:prstGeom>
            <a:ln>
              <a:solidFill>
                <a:srgbClr val="000099"/>
              </a:solidFill>
            </a:ln>
          </p:spPr>
        </p:pic>
        <p:pic>
          <p:nvPicPr>
            <p:cNvPr id="7" name="Picture 6">
              <a:extLst>
                <a:ext uri="{FF2B5EF4-FFF2-40B4-BE49-F238E27FC236}">
                  <a16:creationId xmlns:a16="http://schemas.microsoft.com/office/drawing/2014/main" id="{970FD665-0440-8355-B924-DCBB7166E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847" y="2105435"/>
              <a:ext cx="3790950" cy="2647129"/>
            </a:xfrm>
            <a:prstGeom prst="rect">
              <a:avLst/>
            </a:prstGeom>
            <a:ln>
              <a:solidFill>
                <a:srgbClr val="000099"/>
              </a:solidFill>
            </a:ln>
          </p:spPr>
        </p:pic>
        <p:pic>
          <p:nvPicPr>
            <p:cNvPr id="9" name="Picture 8">
              <a:extLst>
                <a:ext uri="{FF2B5EF4-FFF2-40B4-BE49-F238E27FC236}">
                  <a16:creationId xmlns:a16="http://schemas.microsoft.com/office/drawing/2014/main" id="{0F190A8C-FC5C-C547-3181-9CEA7E032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404" y="2105434"/>
              <a:ext cx="3669288" cy="2647129"/>
            </a:xfrm>
            <a:prstGeom prst="rect">
              <a:avLst/>
            </a:prstGeom>
            <a:ln>
              <a:solidFill>
                <a:srgbClr val="000099"/>
              </a:solidFill>
            </a:ln>
          </p:spPr>
        </p:pic>
        <p:sp>
          <p:nvSpPr>
            <p:cNvPr id="10" name="TextBox 9">
              <a:extLst>
                <a:ext uri="{FF2B5EF4-FFF2-40B4-BE49-F238E27FC236}">
                  <a16:creationId xmlns:a16="http://schemas.microsoft.com/office/drawing/2014/main" id="{699004D3-8BC1-68D0-1DD6-08AFFD365AFD}"/>
                </a:ext>
              </a:extLst>
            </p:cNvPr>
            <p:cNvSpPr txBox="1"/>
            <p:nvPr/>
          </p:nvSpPr>
          <p:spPr>
            <a:xfrm>
              <a:off x="268986" y="4965192"/>
              <a:ext cx="3497082" cy="369332"/>
            </a:xfrm>
            <a:prstGeom prst="rect">
              <a:avLst/>
            </a:prstGeom>
            <a:noFill/>
          </p:spPr>
          <p:txBody>
            <a:bodyPr wrap="square" rtlCol="0">
              <a:spAutoFit/>
            </a:bodyPr>
            <a:lstStyle/>
            <a:p>
              <a:r>
                <a:rPr lang="en-SG" dirty="0"/>
                <a:t>Logistic regression, scaling, ROS</a:t>
              </a:r>
            </a:p>
          </p:txBody>
        </p:sp>
        <p:sp>
          <p:nvSpPr>
            <p:cNvPr id="11" name="TextBox 10">
              <a:extLst>
                <a:ext uri="{FF2B5EF4-FFF2-40B4-BE49-F238E27FC236}">
                  <a16:creationId xmlns:a16="http://schemas.microsoft.com/office/drawing/2014/main" id="{182C52F8-B2E9-EA29-5CBC-15F0517D888D}"/>
                </a:ext>
              </a:extLst>
            </p:cNvPr>
            <p:cNvSpPr txBox="1"/>
            <p:nvPr/>
          </p:nvSpPr>
          <p:spPr>
            <a:xfrm>
              <a:off x="4347459" y="4965192"/>
              <a:ext cx="3497082" cy="369332"/>
            </a:xfrm>
            <a:prstGeom prst="rect">
              <a:avLst/>
            </a:prstGeom>
            <a:noFill/>
          </p:spPr>
          <p:txBody>
            <a:bodyPr wrap="square" rtlCol="0">
              <a:spAutoFit/>
            </a:bodyPr>
            <a:lstStyle/>
            <a:p>
              <a:r>
                <a:rPr lang="en-SG" dirty="0"/>
                <a:t>Random Forest</a:t>
              </a:r>
            </a:p>
          </p:txBody>
        </p:sp>
        <p:sp>
          <p:nvSpPr>
            <p:cNvPr id="12" name="TextBox 11">
              <a:extLst>
                <a:ext uri="{FF2B5EF4-FFF2-40B4-BE49-F238E27FC236}">
                  <a16:creationId xmlns:a16="http://schemas.microsoft.com/office/drawing/2014/main" id="{3558BBF3-CADA-FD39-6CE5-748A25A58C2C}"/>
                </a:ext>
              </a:extLst>
            </p:cNvPr>
            <p:cNvSpPr txBox="1"/>
            <p:nvPr/>
          </p:nvSpPr>
          <p:spPr>
            <a:xfrm>
              <a:off x="8504708" y="4965192"/>
              <a:ext cx="3497082" cy="369332"/>
            </a:xfrm>
            <a:prstGeom prst="rect">
              <a:avLst/>
            </a:prstGeom>
            <a:noFill/>
          </p:spPr>
          <p:txBody>
            <a:bodyPr wrap="square" rtlCol="0">
              <a:spAutoFit/>
            </a:bodyPr>
            <a:lstStyle/>
            <a:p>
              <a:r>
                <a:rPr lang="en-SG" dirty="0" err="1"/>
                <a:t>XGBoost</a:t>
              </a:r>
              <a:endParaRPr lang="en-SG" dirty="0"/>
            </a:p>
          </p:txBody>
        </p:sp>
      </p:grpSp>
      <p:pic>
        <p:nvPicPr>
          <p:cNvPr id="3" name="Picture 2">
            <a:extLst>
              <a:ext uri="{FF2B5EF4-FFF2-40B4-BE49-F238E27FC236}">
                <a16:creationId xmlns:a16="http://schemas.microsoft.com/office/drawing/2014/main" id="{B0BD156A-2C14-F18F-5622-1C98EF9DFC14}"/>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1332876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37A4-C9CF-3082-B7B3-09552B381367}"/>
              </a:ext>
            </a:extLst>
          </p:cNvPr>
          <p:cNvSpPr>
            <a:spLocks noGrp="1"/>
          </p:cNvSpPr>
          <p:nvPr>
            <p:ph type="title"/>
          </p:nvPr>
        </p:nvSpPr>
        <p:spPr/>
        <p:txBody>
          <a:bodyPr/>
          <a:lstStyle/>
          <a:p>
            <a:r>
              <a:rPr lang="en-SG" dirty="0"/>
              <a:t>Conclusion</a:t>
            </a:r>
          </a:p>
        </p:txBody>
      </p:sp>
      <p:sp>
        <p:nvSpPr>
          <p:cNvPr id="4" name="Rectangle 1">
            <a:extLst>
              <a:ext uri="{FF2B5EF4-FFF2-40B4-BE49-F238E27FC236}">
                <a16:creationId xmlns:a16="http://schemas.microsoft.com/office/drawing/2014/main" id="{70EEDF2E-47DD-9458-80AB-C6547C07EB2D}"/>
              </a:ext>
            </a:extLst>
          </p:cNvPr>
          <p:cNvSpPr>
            <a:spLocks noGrp="1" noChangeArrowheads="1"/>
          </p:cNvSpPr>
          <p:nvPr>
            <p:ph idx="1"/>
          </p:nvPr>
        </p:nvSpPr>
        <p:spPr bwMode="auto">
          <a:xfrm>
            <a:off x="677334" y="1717249"/>
            <a:ext cx="5851482"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Font typeface="Wingdings" panose="05000000000000000000" pitchFamily="2" charset="2"/>
              <a:buChar char="Ø"/>
            </a:pPr>
            <a:r>
              <a:rPr lang="en-US" b="0" dirty="0">
                <a:effectLst/>
              </a:rPr>
              <a:t>Random Forest and </a:t>
            </a:r>
            <a:r>
              <a:rPr lang="en-US" b="0" dirty="0" err="1">
                <a:effectLst/>
              </a:rPr>
              <a:t>XGBoost</a:t>
            </a:r>
            <a:r>
              <a:rPr lang="en-US" b="0" dirty="0">
                <a:effectLst/>
              </a:rPr>
              <a:t> are </a:t>
            </a:r>
          </a:p>
          <a:p>
            <a:pPr lvl="1">
              <a:buFont typeface="Wingdings" panose="05000000000000000000" pitchFamily="2" charset="2"/>
              <a:buChar char="Ø"/>
            </a:pPr>
            <a:r>
              <a:rPr lang="en-US" b="0" dirty="0">
                <a:effectLst/>
              </a:rPr>
              <a:t>tree-based models </a:t>
            </a:r>
            <a:endParaRPr lang="en-US" dirty="0"/>
          </a:p>
          <a:p>
            <a:pPr lvl="1">
              <a:buFont typeface="Wingdings" panose="05000000000000000000" pitchFamily="2" charset="2"/>
              <a:buChar char="Ø"/>
            </a:pPr>
            <a:r>
              <a:rPr lang="en-US" b="0" i="0" dirty="0">
                <a:effectLst/>
              </a:rPr>
              <a:t>can handle </a:t>
            </a:r>
            <a:r>
              <a:rPr lang="en-US" b="0" i="1" dirty="0">
                <a:effectLst/>
              </a:rPr>
              <a:t>non-linear relationships</a:t>
            </a:r>
            <a:r>
              <a:rPr lang="en-US" b="0" i="0" dirty="0">
                <a:effectLst/>
              </a:rPr>
              <a:t> and </a:t>
            </a:r>
            <a:r>
              <a:rPr lang="en-US" b="0" i="1" dirty="0">
                <a:effectLst/>
              </a:rPr>
              <a:t>imbalanced data</a:t>
            </a:r>
            <a:r>
              <a:rPr lang="en-US" b="0" i="0" dirty="0">
                <a:effectLst/>
              </a:rPr>
              <a:t> better, </a:t>
            </a:r>
          </a:p>
          <a:p>
            <a:pPr marL="457200" lvl="1" indent="0">
              <a:buNone/>
            </a:pPr>
            <a:r>
              <a:rPr lang="en-US" b="0" i="0" dirty="0">
                <a:effectLst/>
              </a:rPr>
              <a:t>	which explains their </a:t>
            </a:r>
            <a:r>
              <a:rPr lang="en-US" b="1" i="0" dirty="0">
                <a:effectLst/>
              </a:rPr>
              <a:t>superior performance</a:t>
            </a:r>
            <a:r>
              <a:rPr lang="en-US" b="0" i="0" dirty="0">
                <a:effectLst/>
              </a:rPr>
              <a:t>.</a:t>
            </a:r>
          </a:p>
          <a:p>
            <a:pPr algn="l">
              <a:buFont typeface="Wingdings" panose="05000000000000000000" pitchFamily="2" charset="2"/>
              <a:buChar char="Ø"/>
            </a:pPr>
            <a:endParaRPr lang="en-US" b="0" i="0" dirty="0">
              <a:effectLst/>
            </a:endParaRPr>
          </a:p>
          <a:p>
            <a:pPr marL="0" indent="0" algn="l">
              <a:buNone/>
            </a:pPr>
            <a:r>
              <a:rPr lang="en-US" b="1" i="0" dirty="0">
                <a:effectLst/>
              </a:rPr>
              <a:t>Random Forest</a:t>
            </a:r>
            <a:r>
              <a:rPr lang="en-US" b="0" i="0" dirty="0">
                <a:effectLst/>
              </a:rPr>
              <a:t> is likely the </a:t>
            </a:r>
            <a:r>
              <a:rPr lang="en-US" b="1" i="0" dirty="0">
                <a:effectLst/>
              </a:rPr>
              <a:t>optimal choice</a:t>
            </a:r>
            <a:r>
              <a:rPr lang="en-US" b="0" i="0" dirty="0">
                <a:effectLst/>
              </a:rPr>
              <a:t> with 97% of accuracy based on its exceptional performance, </a:t>
            </a:r>
          </a:p>
          <a:p>
            <a:pPr marL="0" indent="0" algn="l">
              <a:buNone/>
            </a:pPr>
            <a:r>
              <a:rPr lang="en-US" b="0" i="0" dirty="0">
                <a:effectLst/>
              </a:rPr>
              <a:t>with </a:t>
            </a:r>
            <a:r>
              <a:rPr lang="en-US" b="1" i="0" dirty="0" err="1">
                <a:effectLst/>
              </a:rPr>
              <a:t>XGBoost</a:t>
            </a:r>
            <a:r>
              <a:rPr lang="en-US" b="0" i="0" dirty="0">
                <a:effectLst/>
              </a:rPr>
              <a:t> also being a </a:t>
            </a:r>
            <a:r>
              <a:rPr lang="en-US" b="1" i="0" dirty="0">
                <a:effectLst/>
              </a:rPr>
              <a:t>strong alternative with 89% of accuracy</a:t>
            </a:r>
            <a:endParaRPr lang="en-US" b="0" i="0" dirty="0">
              <a:effectLst/>
            </a:endParaRPr>
          </a:p>
        </p:txBody>
      </p:sp>
      <p:pic>
        <p:nvPicPr>
          <p:cNvPr id="9" name="Picture 8">
            <a:extLst>
              <a:ext uri="{FF2B5EF4-FFF2-40B4-BE49-F238E27FC236}">
                <a16:creationId xmlns:a16="http://schemas.microsoft.com/office/drawing/2014/main" id="{C8BF20B8-D645-9C7D-A6B0-8874CE443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093" y="1855748"/>
            <a:ext cx="3231654" cy="3231654"/>
          </a:xfrm>
          <a:prstGeom prst="rect">
            <a:avLst/>
          </a:prstGeom>
        </p:spPr>
      </p:pic>
      <p:pic>
        <p:nvPicPr>
          <p:cNvPr id="3" name="Picture 2">
            <a:extLst>
              <a:ext uri="{FF2B5EF4-FFF2-40B4-BE49-F238E27FC236}">
                <a16:creationId xmlns:a16="http://schemas.microsoft.com/office/drawing/2014/main" id="{3693B3C9-BCF7-12E1-A3AA-EA759E52A9FE}"/>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75427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24817-0A28-2AB2-AA91-2B0FC0DDB2D6}"/>
              </a:ext>
            </a:extLst>
          </p:cNvPr>
          <p:cNvSpPr>
            <a:spLocks noGrp="1"/>
          </p:cNvSpPr>
          <p:nvPr>
            <p:ph type="title"/>
          </p:nvPr>
        </p:nvSpPr>
        <p:spPr/>
        <p:txBody>
          <a:bodyPr/>
          <a:lstStyle/>
          <a:p>
            <a:r>
              <a:rPr lang="en-SG" dirty="0"/>
              <a:t>Challenges and Solutions</a:t>
            </a:r>
          </a:p>
        </p:txBody>
      </p:sp>
      <p:graphicFrame>
        <p:nvGraphicFramePr>
          <p:cNvPr id="4" name="Content Placeholder 3">
            <a:extLst>
              <a:ext uri="{FF2B5EF4-FFF2-40B4-BE49-F238E27FC236}">
                <a16:creationId xmlns:a16="http://schemas.microsoft.com/office/drawing/2014/main" id="{8C7014BC-ABFF-9AB7-7551-2EF5DCE0241A}"/>
              </a:ext>
            </a:extLst>
          </p:cNvPr>
          <p:cNvGraphicFramePr>
            <a:graphicFrameLocks noGrp="1"/>
          </p:cNvGraphicFramePr>
          <p:nvPr>
            <p:ph idx="1"/>
            <p:extLst>
              <p:ext uri="{D42A27DB-BD31-4B8C-83A1-F6EECF244321}">
                <p14:modId xmlns:p14="http://schemas.microsoft.com/office/powerpoint/2010/main" val="434081501"/>
              </p:ext>
            </p:extLst>
          </p:nvPr>
        </p:nvGraphicFramePr>
        <p:xfrm>
          <a:off x="749808" y="1712532"/>
          <a:ext cx="9822974" cy="4813309"/>
        </p:xfrm>
        <a:graphic>
          <a:graphicData uri="http://schemas.openxmlformats.org/drawingml/2006/table">
            <a:tbl>
              <a:tblPr firstRow="1" bandRow="1">
                <a:tableStyleId>{BC89EF96-8CEA-46FF-86C4-4CE0E7609802}</a:tableStyleId>
              </a:tblPr>
              <a:tblGrid>
                <a:gridCol w="5524818">
                  <a:extLst>
                    <a:ext uri="{9D8B030D-6E8A-4147-A177-3AD203B41FA5}">
                      <a16:colId xmlns:a16="http://schemas.microsoft.com/office/drawing/2014/main" val="2395190167"/>
                    </a:ext>
                  </a:extLst>
                </a:gridCol>
                <a:gridCol w="4298156">
                  <a:extLst>
                    <a:ext uri="{9D8B030D-6E8A-4147-A177-3AD203B41FA5}">
                      <a16:colId xmlns:a16="http://schemas.microsoft.com/office/drawing/2014/main" val="4082476245"/>
                    </a:ext>
                  </a:extLst>
                </a:gridCol>
              </a:tblGrid>
              <a:tr h="480319">
                <a:tc>
                  <a:txBody>
                    <a:bodyPr/>
                    <a:lstStyle/>
                    <a:p>
                      <a:r>
                        <a:rPr lang="en-SG" sz="2000" dirty="0"/>
                        <a:t>Challenge</a:t>
                      </a:r>
                    </a:p>
                  </a:txBody>
                  <a:tcPr anchor="ctr"/>
                </a:tc>
                <a:tc>
                  <a:txBody>
                    <a:bodyPr/>
                    <a:lstStyle/>
                    <a:p>
                      <a:r>
                        <a:rPr lang="en-SG" sz="2000" dirty="0"/>
                        <a:t>Solution</a:t>
                      </a:r>
                    </a:p>
                  </a:txBody>
                  <a:tcPr anchor="ctr"/>
                </a:tc>
                <a:extLst>
                  <a:ext uri="{0D108BD9-81ED-4DB2-BD59-A6C34878D82A}">
                    <a16:rowId xmlns:a16="http://schemas.microsoft.com/office/drawing/2014/main" val="37071513"/>
                  </a:ext>
                </a:extLst>
              </a:tr>
              <a:tr h="702006">
                <a:tc>
                  <a:txBody>
                    <a:bodyPr/>
                    <a:lstStyle/>
                    <a:p>
                      <a:r>
                        <a:rPr lang="en-US" sz="1600" dirty="0"/>
                        <a:t>Data imbalance made it hard to predict defaulters.</a:t>
                      </a:r>
                    </a:p>
                  </a:txBody>
                  <a:tcPr anchor="ctr"/>
                </a:tc>
                <a:tc>
                  <a:txBody>
                    <a:bodyPr/>
                    <a:lstStyle/>
                    <a:p>
                      <a:r>
                        <a:rPr lang="en-US" sz="1600" dirty="0"/>
                        <a:t>Used SMOTE, RUS, ROS to balance the dataset.</a:t>
                      </a:r>
                    </a:p>
                  </a:txBody>
                  <a:tcPr anchor="ctr"/>
                </a:tc>
                <a:extLst>
                  <a:ext uri="{0D108BD9-81ED-4DB2-BD59-A6C34878D82A}">
                    <a16:rowId xmlns:a16="http://schemas.microsoft.com/office/drawing/2014/main" val="2026565708"/>
                  </a:ext>
                </a:extLst>
              </a:tr>
              <a:tr h="702006">
                <a:tc>
                  <a:txBody>
                    <a:bodyPr/>
                    <a:lstStyle/>
                    <a:p>
                      <a:r>
                        <a:rPr lang="en-US" sz="1600" dirty="0"/>
                        <a:t>Hard to achieve high precision and recall for defaulters.</a:t>
                      </a:r>
                    </a:p>
                  </a:txBody>
                  <a:tcPr anchor="ctr"/>
                </a:tc>
                <a:tc>
                  <a:txBody>
                    <a:bodyPr/>
                    <a:lstStyle/>
                    <a:p>
                      <a:r>
                        <a:rPr lang="en-US" sz="1600" dirty="0"/>
                        <a:t>Fine-tuned hyperparameters and adjusted class weights.</a:t>
                      </a:r>
                    </a:p>
                  </a:txBody>
                  <a:tcPr anchor="ctr"/>
                </a:tc>
                <a:extLst>
                  <a:ext uri="{0D108BD9-81ED-4DB2-BD59-A6C34878D82A}">
                    <a16:rowId xmlns:a16="http://schemas.microsoft.com/office/drawing/2014/main" val="1097324206"/>
                  </a:ext>
                </a:extLst>
              </a:tr>
              <a:tr h="702006">
                <a:tc>
                  <a:txBody>
                    <a:bodyPr/>
                    <a:lstStyle/>
                    <a:p>
                      <a:r>
                        <a:rPr lang="en-US" sz="1600" dirty="0"/>
                        <a:t>Handling date columns for prediction was challenging.</a:t>
                      </a:r>
                    </a:p>
                  </a:txBody>
                  <a:tcPr anchor="ctr"/>
                </a:tc>
                <a:tc>
                  <a:txBody>
                    <a:bodyPr/>
                    <a:lstStyle/>
                    <a:p>
                      <a:r>
                        <a:rPr lang="en-US" sz="1600" dirty="0"/>
                        <a:t>Transformed date columns into numerical features.</a:t>
                      </a:r>
                    </a:p>
                  </a:txBody>
                  <a:tcPr anchor="ctr"/>
                </a:tc>
                <a:extLst>
                  <a:ext uri="{0D108BD9-81ED-4DB2-BD59-A6C34878D82A}">
                    <a16:rowId xmlns:a16="http://schemas.microsoft.com/office/drawing/2014/main" val="3586312913"/>
                  </a:ext>
                </a:extLst>
              </a:tr>
              <a:tr h="702006">
                <a:tc>
                  <a:txBody>
                    <a:bodyPr/>
                    <a:lstStyle/>
                    <a:p>
                      <a:r>
                        <a:rPr lang="en-US" sz="1600" dirty="0"/>
                        <a:t>Handling label encoding was challenging</a:t>
                      </a:r>
                    </a:p>
                  </a:txBody>
                  <a:tcPr anchor="ctr"/>
                </a:tc>
                <a:tc>
                  <a:txBody>
                    <a:bodyPr/>
                    <a:lstStyle/>
                    <a:p>
                      <a:r>
                        <a:rPr lang="en-US" sz="1600" dirty="0"/>
                        <a:t>Defined label encoded hierarchy which starts from 1 instead of 0</a:t>
                      </a:r>
                    </a:p>
                  </a:txBody>
                  <a:tcPr anchor="ctr"/>
                </a:tc>
                <a:extLst>
                  <a:ext uri="{0D108BD9-81ED-4DB2-BD59-A6C34878D82A}">
                    <a16:rowId xmlns:a16="http://schemas.microsoft.com/office/drawing/2014/main" val="1252143338"/>
                  </a:ext>
                </a:extLst>
              </a:tr>
              <a:tr h="70200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Difficult to identify key predictive features.</a:t>
                      </a:r>
                    </a:p>
                    <a:p>
                      <a:endParaRPr lang="en-US" sz="1600"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Performed EDA and tried different models and tried feature selection techniques.</a:t>
                      </a:r>
                    </a:p>
                    <a:p>
                      <a:endParaRPr lang="en-US" sz="1600" dirty="0"/>
                    </a:p>
                  </a:txBody>
                  <a:tcPr anchor="ctr"/>
                </a:tc>
                <a:extLst>
                  <a:ext uri="{0D108BD9-81ED-4DB2-BD59-A6C34878D82A}">
                    <a16:rowId xmlns:a16="http://schemas.microsoft.com/office/drawing/2014/main" val="2464733077"/>
                  </a:ext>
                </a:extLst>
              </a:tr>
              <a:tr h="702006">
                <a:tc>
                  <a:txBody>
                    <a:bodyPr/>
                    <a:lstStyle/>
                    <a:p>
                      <a:r>
                        <a:rPr lang="en-US" sz="1600" dirty="0"/>
                        <a:t>Correlation heat map showed no significant relationships.</a:t>
                      </a:r>
                    </a:p>
                  </a:txBody>
                  <a:tcPr anchor="ctr"/>
                </a:tc>
                <a:tc>
                  <a:txBody>
                    <a:bodyPr/>
                    <a:lstStyle/>
                    <a:p>
                      <a:r>
                        <a:rPr lang="en-US" sz="1600" dirty="0"/>
                        <a:t>Conducted T-tests and Chi-Square tests for deeper insights.</a:t>
                      </a:r>
                    </a:p>
                  </a:txBody>
                  <a:tcPr anchor="ctr"/>
                </a:tc>
                <a:extLst>
                  <a:ext uri="{0D108BD9-81ED-4DB2-BD59-A6C34878D82A}">
                    <a16:rowId xmlns:a16="http://schemas.microsoft.com/office/drawing/2014/main" val="852944864"/>
                  </a:ext>
                </a:extLst>
              </a:tr>
            </a:tbl>
          </a:graphicData>
        </a:graphic>
      </p:graphicFrame>
      <p:pic>
        <p:nvPicPr>
          <p:cNvPr id="3" name="Picture 2">
            <a:extLst>
              <a:ext uri="{FF2B5EF4-FFF2-40B4-BE49-F238E27FC236}">
                <a16:creationId xmlns:a16="http://schemas.microsoft.com/office/drawing/2014/main" id="{FD744003-14D5-7F0E-5807-D456AE60460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9975273" y="0"/>
            <a:ext cx="2216726" cy="1662545"/>
          </a:xfrm>
          <a:prstGeom prst="rect">
            <a:avLst/>
          </a:prstGeom>
        </p:spPr>
      </p:pic>
    </p:spTree>
    <p:extLst>
      <p:ext uri="{BB962C8B-B14F-4D97-AF65-F5344CB8AC3E}">
        <p14:creationId xmlns:p14="http://schemas.microsoft.com/office/powerpoint/2010/main" val="2063608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25BF-6804-E952-9274-51674FD5CABF}"/>
              </a:ext>
            </a:extLst>
          </p:cNvPr>
          <p:cNvSpPr>
            <a:spLocks noGrp="1"/>
          </p:cNvSpPr>
          <p:nvPr>
            <p:ph type="title"/>
          </p:nvPr>
        </p:nvSpPr>
        <p:spPr/>
        <p:txBody>
          <a:bodyPr/>
          <a:lstStyle/>
          <a:p>
            <a:r>
              <a:rPr lang="en-SG" dirty="0"/>
              <a:t>Model Evaluation</a:t>
            </a:r>
          </a:p>
        </p:txBody>
      </p:sp>
      <p:sp>
        <p:nvSpPr>
          <p:cNvPr id="3" name="Content Placeholder 2">
            <a:extLst>
              <a:ext uri="{FF2B5EF4-FFF2-40B4-BE49-F238E27FC236}">
                <a16:creationId xmlns:a16="http://schemas.microsoft.com/office/drawing/2014/main" id="{9CF55548-7453-009F-222B-1F6B2A6E45D1}"/>
              </a:ext>
            </a:extLst>
          </p:cNvPr>
          <p:cNvSpPr>
            <a:spLocks noGrp="1"/>
          </p:cNvSpPr>
          <p:nvPr>
            <p:ph idx="1"/>
          </p:nvPr>
        </p:nvSpPr>
        <p:spPr>
          <a:xfrm>
            <a:off x="535930" y="1488613"/>
            <a:ext cx="9192531" cy="4601102"/>
          </a:xfrm>
        </p:spPr>
        <p:txBody>
          <a:bodyPr>
            <a:noAutofit/>
          </a:bodyPr>
          <a:lstStyle/>
          <a:p>
            <a:pPr>
              <a:buFont typeface="Wingdings" panose="05000000000000000000" pitchFamily="2" charset="2"/>
              <a:buChar char="Ø"/>
            </a:pPr>
            <a:r>
              <a:rPr lang="en-US" sz="1400" b="1" dirty="0"/>
              <a:t>Cross-Validation</a:t>
            </a:r>
          </a:p>
          <a:p>
            <a:pPr lvl="1">
              <a:buFont typeface="Arial" panose="020B0604020202020204" pitchFamily="34" charset="0"/>
              <a:buChar char="•"/>
            </a:pPr>
            <a:r>
              <a:rPr lang="en-US" sz="1400" dirty="0"/>
              <a:t>Use k-fold cross-validation to ensure model generalization across different data subsets.</a:t>
            </a:r>
          </a:p>
          <a:p>
            <a:pPr>
              <a:buFont typeface="Wingdings" panose="05000000000000000000" pitchFamily="2" charset="2"/>
              <a:buChar char="Ø"/>
            </a:pPr>
            <a:r>
              <a:rPr lang="en-US" sz="1400" b="1" dirty="0"/>
              <a:t>Train-Test Split</a:t>
            </a:r>
          </a:p>
          <a:p>
            <a:pPr lvl="1">
              <a:buFont typeface="Arial" panose="020B0604020202020204" pitchFamily="34" charset="0"/>
              <a:buChar char="•"/>
            </a:pPr>
            <a:r>
              <a:rPr lang="en-US" sz="1400" dirty="0"/>
              <a:t>Stratify your train-test split to simulate model performance on unseen data.</a:t>
            </a:r>
          </a:p>
          <a:p>
            <a:pPr>
              <a:buFont typeface="Wingdings" panose="05000000000000000000" pitchFamily="2" charset="2"/>
              <a:buChar char="Ø"/>
            </a:pPr>
            <a:r>
              <a:rPr lang="en-US" sz="1400" b="1" dirty="0"/>
              <a:t>Validation on New Dataset</a:t>
            </a:r>
          </a:p>
          <a:p>
            <a:pPr lvl="1">
              <a:buFont typeface="Arial" panose="020B0604020202020204" pitchFamily="34" charset="0"/>
              <a:buChar char="•"/>
            </a:pPr>
            <a:r>
              <a:rPr lang="en-US" sz="1400" dirty="0"/>
              <a:t>Test the model on a new dataset from the same domain to check for overfitting.</a:t>
            </a:r>
          </a:p>
          <a:p>
            <a:pPr>
              <a:buFont typeface="Wingdings" panose="05000000000000000000" pitchFamily="2" charset="2"/>
              <a:buChar char="Ø"/>
            </a:pPr>
            <a:r>
              <a:rPr lang="en-US" sz="1400" b="1" dirty="0"/>
              <a:t>Data Drift Monitoring</a:t>
            </a:r>
          </a:p>
          <a:p>
            <a:pPr lvl="1">
              <a:buFont typeface="Arial" panose="020B0604020202020204" pitchFamily="34" charset="0"/>
              <a:buChar char="•"/>
            </a:pPr>
            <a:r>
              <a:rPr lang="en-US" sz="1400" dirty="0"/>
              <a:t>Compare feature distributions between training and new datasets to detect data drift.</a:t>
            </a:r>
          </a:p>
          <a:p>
            <a:pPr>
              <a:buFont typeface="Wingdings" panose="05000000000000000000" pitchFamily="2" charset="2"/>
              <a:buChar char="Ø"/>
            </a:pPr>
            <a:r>
              <a:rPr lang="en-US" sz="1400" b="1" dirty="0"/>
              <a:t>Feature Generalization</a:t>
            </a:r>
          </a:p>
          <a:p>
            <a:pPr lvl="1">
              <a:buFont typeface="Arial" panose="020B0604020202020204" pitchFamily="34" charset="0"/>
              <a:buChar char="•"/>
            </a:pPr>
            <a:r>
              <a:rPr lang="en-US" sz="1400" dirty="0"/>
              <a:t>Ensure key features like credit score and income generalize well across datasets.</a:t>
            </a:r>
          </a:p>
          <a:p>
            <a:pPr>
              <a:buFont typeface="Wingdings" panose="05000000000000000000" pitchFamily="2" charset="2"/>
              <a:buChar char="Ø"/>
            </a:pPr>
            <a:r>
              <a:rPr lang="en-US" sz="1400" b="1" dirty="0"/>
              <a:t>Model Performance</a:t>
            </a:r>
          </a:p>
          <a:p>
            <a:pPr lvl="1">
              <a:buFont typeface="Arial" panose="020B0604020202020204" pitchFamily="34" charset="0"/>
              <a:buChar char="•"/>
            </a:pPr>
            <a:r>
              <a:rPr lang="en-US" sz="1400" dirty="0"/>
              <a:t>Measure accuracy, precision, recall, and F1-score on both the original and new datasets.</a:t>
            </a:r>
          </a:p>
          <a:p>
            <a:pPr>
              <a:buFont typeface="Wingdings" panose="05000000000000000000" pitchFamily="2" charset="2"/>
              <a:buChar char="Ø"/>
            </a:pPr>
            <a:r>
              <a:rPr lang="en-US" sz="1400" b="1" dirty="0"/>
              <a:t>Hyperparameter Tuning</a:t>
            </a:r>
          </a:p>
          <a:p>
            <a:pPr lvl="1">
              <a:buFont typeface="Arial" panose="020B0604020202020204" pitchFamily="34" charset="0"/>
              <a:buChar char="•"/>
            </a:pPr>
            <a:r>
              <a:rPr lang="en-US" sz="1400" dirty="0"/>
              <a:t>Re-tune hyperparameters if performance varies on new datasets to improve adaptability.</a:t>
            </a:r>
          </a:p>
          <a:p>
            <a:pPr>
              <a:buFont typeface="Wingdings" panose="05000000000000000000" pitchFamily="2" charset="2"/>
              <a:buChar char="Ø"/>
            </a:pPr>
            <a:endParaRPr lang="en-SG" sz="1200" dirty="0"/>
          </a:p>
        </p:txBody>
      </p:sp>
      <p:pic>
        <p:nvPicPr>
          <p:cNvPr id="4" name="Picture 3">
            <a:extLst>
              <a:ext uri="{FF2B5EF4-FFF2-40B4-BE49-F238E27FC236}">
                <a16:creationId xmlns:a16="http://schemas.microsoft.com/office/drawing/2014/main" id="{E44DFEE1-AB1B-508A-2B22-A9D289F0190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759519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2829-88F1-B35A-5AC5-AAFFFF21C60A}"/>
              </a:ext>
            </a:extLst>
          </p:cNvPr>
          <p:cNvSpPr>
            <a:spLocks noGrp="1"/>
          </p:cNvSpPr>
          <p:nvPr>
            <p:ph type="title"/>
          </p:nvPr>
        </p:nvSpPr>
        <p:spPr/>
        <p:txBody>
          <a:bodyPr/>
          <a:lstStyle/>
          <a:p>
            <a:r>
              <a:rPr lang="en-SG" dirty="0"/>
              <a:t>Content</a:t>
            </a:r>
          </a:p>
        </p:txBody>
      </p:sp>
      <p:sp>
        <p:nvSpPr>
          <p:cNvPr id="3" name="Content Placeholder 2">
            <a:extLst>
              <a:ext uri="{FF2B5EF4-FFF2-40B4-BE49-F238E27FC236}">
                <a16:creationId xmlns:a16="http://schemas.microsoft.com/office/drawing/2014/main" id="{08ACDCE0-6C0B-C691-66CE-0CA0C245FC34}"/>
              </a:ext>
            </a:extLst>
          </p:cNvPr>
          <p:cNvSpPr>
            <a:spLocks noGrp="1"/>
          </p:cNvSpPr>
          <p:nvPr>
            <p:ph idx="1"/>
          </p:nvPr>
        </p:nvSpPr>
        <p:spPr>
          <a:xfrm>
            <a:off x="677334" y="1270000"/>
            <a:ext cx="8596668" cy="5366327"/>
          </a:xfrm>
        </p:spPr>
        <p:txBody>
          <a:bodyPr>
            <a:normAutofit fontScale="25000" lnSpcReduction="20000"/>
          </a:bodyPr>
          <a:lstStyle/>
          <a:p>
            <a:pPr>
              <a:buFont typeface="Wingdings" panose="05000000000000000000" pitchFamily="2" charset="2"/>
              <a:buChar char="Ø"/>
            </a:pPr>
            <a:r>
              <a:rPr lang="en-SG" sz="6000" dirty="0"/>
              <a:t>Introduction to the problem</a:t>
            </a:r>
          </a:p>
          <a:p>
            <a:pPr>
              <a:buFont typeface="Wingdings" panose="05000000000000000000" pitchFamily="2" charset="2"/>
              <a:buChar char="Ø"/>
            </a:pPr>
            <a:r>
              <a:rPr lang="en-SG" sz="6000" dirty="0"/>
              <a:t>Objective</a:t>
            </a:r>
          </a:p>
          <a:p>
            <a:pPr>
              <a:buFont typeface="Wingdings" panose="05000000000000000000" pitchFamily="2" charset="2"/>
              <a:buChar char="Ø"/>
            </a:pPr>
            <a:r>
              <a:rPr lang="en-SG" sz="6000" dirty="0"/>
              <a:t>Data Information</a:t>
            </a:r>
          </a:p>
          <a:p>
            <a:pPr>
              <a:buFont typeface="Wingdings" panose="05000000000000000000" pitchFamily="2" charset="2"/>
              <a:buChar char="Ø"/>
            </a:pPr>
            <a:r>
              <a:rPr lang="en-SG" sz="6000" dirty="0"/>
              <a:t>Data Preprocessing/ Feature Engineering</a:t>
            </a:r>
          </a:p>
          <a:p>
            <a:pPr>
              <a:buFont typeface="Wingdings" panose="05000000000000000000" pitchFamily="2" charset="2"/>
              <a:buChar char="Ø"/>
            </a:pPr>
            <a:r>
              <a:rPr lang="en-SG" sz="6000" dirty="0"/>
              <a:t>Feature Engineered Data</a:t>
            </a:r>
          </a:p>
          <a:p>
            <a:pPr>
              <a:buFont typeface="Wingdings" panose="05000000000000000000" pitchFamily="2" charset="2"/>
              <a:buChar char="Ø"/>
            </a:pPr>
            <a:r>
              <a:rPr lang="en-SG" sz="6000" dirty="0"/>
              <a:t>Initial Data Analysis</a:t>
            </a:r>
          </a:p>
          <a:p>
            <a:pPr>
              <a:buFont typeface="Wingdings" panose="05000000000000000000" pitchFamily="2" charset="2"/>
              <a:buChar char="Ø"/>
            </a:pPr>
            <a:r>
              <a:rPr lang="en-SG" sz="6000" dirty="0"/>
              <a:t>Exploratory Data Analysis</a:t>
            </a:r>
          </a:p>
          <a:p>
            <a:pPr>
              <a:buFont typeface="Wingdings" panose="05000000000000000000" pitchFamily="2" charset="2"/>
              <a:buChar char="Ø"/>
            </a:pPr>
            <a:r>
              <a:rPr lang="en-SG" sz="6000" dirty="0"/>
              <a:t>Train-Test Split</a:t>
            </a:r>
          </a:p>
          <a:p>
            <a:pPr>
              <a:buFont typeface="Wingdings" panose="05000000000000000000" pitchFamily="2" charset="2"/>
              <a:buChar char="Ø"/>
            </a:pPr>
            <a:r>
              <a:rPr lang="en-SG" sz="6000" dirty="0"/>
              <a:t>Model Building</a:t>
            </a:r>
          </a:p>
          <a:p>
            <a:pPr>
              <a:buFont typeface="Wingdings" panose="05000000000000000000" pitchFamily="2" charset="2"/>
              <a:buChar char="Ø"/>
            </a:pPr>
            <a:r>
              <a:rPr lang="en-SG" sz="6000" dirty="0"/>
              <a:t>Result Interpretation</a:t>
            </a:r>
          </a:p>
          <a:p>
            <a:pPr>
              <a:buFont typeface="Wingdings" panose="05000000000000000000" pitchFamily="2" charset="2"/>
              <a:buChar char="Ø"/>
            </a:pPr>
            <a:r>
              <a:rPr lang="en-SG" sz="6000" dirty="0"/>
              <a:t>Balancing</a:t>
            </a:r>
          </a:p>
          <a:p>
            <a:pPr>
              <a:buFont typeface="Wingdings" panose="05000000000000000000" pitchFamily="2" charset="2"/>
              <a:buChar char="Ø"/>
            </a:pPr>
            <a:r>
              <a:rPr lang="en-SG" sz="6000" dirty="0"/>
              <a:t>Result Interpretation-After Balancing</a:t>
            </a:r>
          </a:p>
          <a:p>
            <a:pPr>
              <a:buFont typeface="Wingdings" panose="05000000000000000000" pitchFamily="2" charset="2"/>
              <a:buChar char="Ø"/>
            </a:pPr>
            <a:r>
              <a:rPr lang="en-SG" sz="6000" dirty="0"/>
              <a:t>Confusion Matrix</a:t>
            </a:r>
          </a:p>
          <a:p>
            <a:pPr>
              <a:buFont typeface="Wingdings" panose="05000000000000000000" pitchFamily="2" charset="2"/>
              <a:buChar char="Ø"/>
            </a:pPr>
            <a:r>
              <a:rPr lang="en-SG" sz="6000" dirty="0"/>
              <a:t>Conclusion</a:t>
            </a:r>
          </a:p>
          <a:p>
            <a:pPr>
              <a:buFont typeface="Wingdings" panose="05000000000000000000" pitchFamily="2" charset="2"/>
              <a:buChar char="Ø"/>
            </a:pPr>
            <a:r>
              <a:rPr lang="en-SG" sz="6000" dirty="0"/>
              <a:t>Challenges and Solutions</a:t>
            </a:r>
          </a:p>
          <a:p>
            <a:pPr>
              <a:buFont typeface="Wingdings" panose="05000000000000000000" pitchFamily="2" charset="2"/>
              <a:buChar char="Ø"/>
            </a:pPr>
            <a:r>
              <a:rPr lang="en-SG" sz="6000" dirty="0"/>
              <a:t>Model Evaluation</a:t>
            </a:r>
          </a:p>
          <a:p>
            <a:pPr>
              <a:buFont typeface="Wingdings" panose="05000000000000000000" pitchFamily="2" charset="2"/>
              <a:buChar char="Ø"/>
            </a:pPr>
            <a:r>
              <a:rPr lang="en-SG" sz="6000" dirty="0"/>
              <a:t>Recommendations </a:t>
            </a:r>
          </a:p>
          <a:p>
            <a:endParaRPr lang="en-SG" dirty="0"/>
          </a:p>
          <a:p>
            <a:endParaRPr lang="en-SG" dirty="0"/>
          </a:p>
          <a:p>
            <a:endParaRPr lang="en-SG" dirty="0"/>
          </a:p>
          <a:p>
            <a:endParaRPr lang="en-SG" dirty="0"/>
          </a:p>
          <a:p>
            <a:endParaRPr lang="en-SG" dirty="0"/>
          </a:p>
          <a:p>
            <a:endParaRPr lang="en-SG" dirty="0"/>
          </a:p>
        </p:txBody>
      </p:sp>
      <p:pic>
        <p:nvPicPr>
          <p:cNvPr id="5" name="Picture 4">
            <a:extLst>
              <a:ext uri="{FF2B5EF4-FFF2-40B4-BE49-F238E27FC236}">
                <a16:creationId xmlns:a16="http://schemas.microsoft.com/office/drawing/2014/main" id="{2AB2DBBD-ADDF-5F5B-C182-9DE2DE87D2E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4100825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1F3E-2B1F-3774-3A6B-91B827006D34}"/>
              </a:ext>
            </a:extLst>
          </p:cNvPr>
          <p:cNvSpPr>
            <a:spLocks noGrp="1"/>
          </p:cNvSpPr>
          <p:nvPr>
            <p:ph type="title"/>
          </p:nvPr>
        </p:nvSpPr>
        <p:spPr>
          <a:xfrm>
            <a:off x="716028" y="225552"/>
            <a:ext cx="8596668" cy="1320800"/>
          </a:xfrm>
        </p:spPr>
        <p:txBody>
          <a:bodyPr/>
          <a:lstStyle/>
          <a:p>
            <a:r>
              <a:rPr lang="en-SG" dirty="0"/>
              <a:t>Recommendations</a:t>
            </a:r>
          </a:p>
        </p:txBody>
      </p:sp>
      <p:sp>
        <p:nvSpPr>
          <p:cNvPr id="5" name="Content Placeholder 4">
            <a:extLst>
              <a:ext uri="{FF2B5EF4-FFF2-40B4-BE49-F238E27FC236}">
                <a16:creationId xmlns:a16="http://schemas.microsoft.com/office/drawing/2014/main" id="{ECF231C3-C3B4-8CD7-2345-D1E50424CB5A}"/>
              </a:ext>
            </a:extLst>
          </p:cNvPr>
          <p:cNvSpPr>
            <a:spLocks noGrp="1"/>
          </p:cNvSpPr>
          <p:nvPr>
            <p:ph idx="1"/>
          </p:nvPr>
        </p:nvSpPr>
        <p:spPr>
          <a:xfrm>
            <a:off x="716028" y="1019697"/>
            <a:ext cx="8674056" cy="4523647"/>
          </a:xfrm>
        </p:spPr>
        <p:txBody>
          <a:bodyPr>
            <a:noAutofit/>
          </a:bodyPr>
          <a:lstStyle/>
          <a:p>
            <a:pPr>
              <a:buFont typeface="Wingdings" panose="05000000000000000000" pitchFamily="2" charset="2"/>
              <a:buChar char="Ø"/>
            </a:pPr>
            <a:r>
              <a:rPr lang="en-US" sz="1200" b="1" dirty="0"/>
              <a:t> Precision &amp; Recall</a:t>
            </a:r>
          </a:p>
          <a:p>
            <a:pPr lvl="1">
              <a:buFont typeface="Wingdings" panose="05000000000000000000" pitchFamily="2" charset="2"/>
              <a:buChar char="Ø"/>
            </a:pPr>
            <a:r>
              <a:rPr lang="en-US" sz="1100" dirty="0"/>
              <a:t>Optimize recall to catch more defaulters, adjust decision thresholds for balance.</a:t>
            </a:r>
          </a:p>
          <a:p>
            <a:pPr>
              <a:buFont typeface="Wingdings" panose="05000000000000000000" pitchFamily="2" charset="2"/>
              <a:buChar char="Ø"/>
            </a:pPr>
            <a:r>
              <a:rPr lang="en-US" sz="1200" b="1" dirty="0"/>
              <a:t>Model Validation</a:t>
            </a:r>
          </a:p>
          <a:p>
            <a:pPr lvl="1">
              <a:buFont typeface="Wingdings" panose="05000000000000000000" pitchFamily="2" charset="2"/>
              <a:buChar char="Ø"/>
            </a:pPr>
            <a:r>
              <a:rPr lang="en-US" sz="1100" dirty="0"/>
              <a:t>Use k-fold cross-validation to ensure model stability and prevent overfitting.</a:t>
            </a:r>
          </a:p>
          <a:p>
            <a:pPr>
              <a:buFont typeface="Wingdings" panose="05000000000000000000" pitchFamily="2" charset="2"/>
              <a:buChar char="Ø"/>
            </a:pPr>
            <a:r>
              <a:rPr lang="en-US" sz="1200" b="1" dirty="0"/>
              <a:t> Feature Importance</a:t>
            </a:r>
          </a:p>
          <a:p>
            <a:pPr lvl="1">
              <a:buFont typeface="Wingdings" panose="05000000000000000000" pitchFamily="2" charset="2"/>
              <a:buChar char="Ø"/>
            </a:pPr>
            <a:r>
              <a:rPr lang="en-US" sz="1100" dirty="0"/>
              <a:t>Highlight key features like interest rate and credit score for better decision-making.</a:t>
            </a:r>
          </a:p>
          <a:p>
            <a:pPr>
              <a:buFont typeface="Wingdings" panose="05000000000000000000" pitchFamily="2" charset="2"/>
              <a:buChar char="Ø"/>
            </a:pPr>
            <a:r>
              <a:rPr lang="en-US" sz="1200" b="1" dirty="0"/>
              <a:t>Interpretability</a:t>
            </a:r>
          </a:p>
          <a:p>
            <a:pPr lvl="1">
              <a:buFont typeface="Wingdings" panose="05000000000000000000" pitchFamily="2" charset="2"/>
              <a:buChar char="Ø"/>
            </a:pPr>
            <a:r>
              <a:rPr lang="en-US" sz="1100" dirty="0"/>
              <a:t>Use SHAP and feature importance plots to make complex models easier to understand.</a:t>
            </a:r>
          </a:p>
          <a:p>
            <a:pPr>
              <a:buFont typeface="Wingdings" panose="05000000000000000000" pitchFamily="2" charset="2"/>
              <a:buChar char="Ø"/>
            </a:pPr>
            <a:r>
              <a:rPr lang="en-US" sz="1200" b="1" dirty="0"/>
              <a:t>Hyperparameter Tuning</a:t>
            </a:r>
          </a:p>
          <a:p>
            <a:pPr lvl="1">
              <a:buFont typeface="Wingdings" panose="05000000000000000000" pitchFamily="2" charset="2"/>
              <a:buChar char="Ø"/>
            </a:pPr>
            <a:r>
              <a:rPr lang="en-US" sz="1100" dirty="0"/>
              <a:t>Further tune </a:t>
            </a:r>
            <a:r>
              <a:rPr lang="en-US" sz="1100" dirty="0" err="1"/>
              <a:t>XGBoost</a:t>
            </a:r>
            <a:r>
              <a:rPr lang="en-US" sz="1100" dirty="0"/>
              <a:t> and Random Forest to improve performance.</a:t>
            </a:r>
          </a:p>
          <a:p>
            <a:pPr>
              <a:buFont typeface="Wingdings" panose="05000000000000000000" pitchFamily="2" charset="2"/>
              <a:buChar char="Ø"/>
            </a:pPr>
            <a:r>
              <a:rPr lang="en-US" sz="1200" b="1" dirty="0"/>
              <a:t>Class Imbalance</a:t>
            </a:r>
          </a:p>
          <a:p>
            <a:pPr lvl="1">
              <a:buFont typeface="Wingdings" panose="05000000000000000000" pitchFamily="2" charset="2"/>
              <a:buChar char="Ø"/>
            </a:pPr>
            <a:r>
              <a:rPr lang="en-US" sz="1100" dirty="0"/>
              <a:t>Continue using SMOTE, class weights, and ensemble methods to address imbalance.</a:t>
            </a:r>
          </a:p>
          <a:p>
            <a:pPr>
              <a:buFont typeface="Wingdings" panose="05000000000000000000" pitchFamily="2" charset="2"/>
              <a:buChar char="Ø"/>
            </a:pPr>
            <a:r>
              <a:rPr lang="en-US" sz="1200" b="1" dirty="0"/>
              <a:t>Business Application</a:t>
            </a:r>
          </a:p>
          <a:p>
            <a:pPr lvl="1">
              <a:buFont typeface="Wingdings" panose="05000000000000000000" pitchFamily="2" charset="2"/>
              <a:buChar char="Ø"/>
            </a:pPr>
            <a:r>
              <a:rPr lang="en-US" sz="1100" dirty="0"/>
              <a:t>Regularly retrain and evaluate the model in production with real-world data.</a:t>
            </a:r>
          </a:p>
          <a:p>
            <a:pPr>
              <a:buFont typeface="Wingdings" panose="05000000000000000000" pitchFamily="2" charset="2"/>
              <a:buChar char="Ø"/>
            </a:pPr>
            <a:r>
              <a:rPr lang="en-US" sz="1200" b="1" dirty="0"/>
              <a:t>Economic Context</a:t>
            </a:r>
          </a:p>
          <a:p>
            <a:pPr lvl="1">
              <a:buFont typeface="Wingdings" panose="05000000000000000000" pitchFamily="2" charset="2"/>
              <a:buChar char="Ø"/>
            </a:pPr>
            <a:r>
              <a:rPr lang="en-US" sz="1100" dirty="0"/>
              <a:t>Monitor model performance over time, considering economic factors.</a:t>
            </a:r>
          </a:p>
          <a:p>
            <a:pPr>
              <a:buFont typeface="Wingdings" panose="05000000000000000000" pitchFamily="2" charset="2"/>
              <a:buChar char="Ø"/>
            </a:pPr>
            <a:r>
              <a:rPr lang="en-US" sz="1200" b="1" dirty="0"/>
              <a:t>Feature Engineering</a:t>
            </a:r>
          </a:p>
          <a:p>
            <a:pPr lvl="1">
              <a:buFont typeface="Wingdings" panose="05000000000000000000" pitchFamily="2" charset="2"/>
              <a:buChar char="Ø"/>
            </a:pPr>
            <a:r>
              <a:rPr lang="en-US" sz="1100" dirty="0"/>
              <a:t>Enrich the dataset and revisit date columns to capture important patterns.</a:t>
            </a:r>
          </a:p>
          <a:p>
            <a:pPr>
              <a:buFont typeface="Wingdings" panose="05000000000000000000" pitchFamily="2" charset="2"/>
              <a:buChar char="Ø"/>
            </a:pPr>
            <a:endParaRPr lang="en-SG" sz="1100" dirty="0"/>
          </a:p>
        </p:txBody>
      </p:sp>
      <p:pic>
        <p:nvPicPr>
          <p:cNvPr id="3" name="Picture 2">
            <a:extLst>
              <a:ext uri="{FF2B5EF4-FFF2-40B4-BE49-F238E27FC236}">
                <a16:creationId xmlns:a16="http://schemas.microsoft.com/office/drawing/2014/main" id="{9DCA5AC2-6ACC-46CF-3424-9359802B46A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3705325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1F5F-3363-9885-D836-CE96D3A45941}"/>
              </a:ext>
            </a:extLst>
          </p:cNvPr>
          <p:cNvSpPr>
            <a:spLocks noGrp="1"/>
          </p:cNvSpPr>
          <p:nvPr>
            <p:ph type="title"/>
          </p:nvPr>
        </p:nvSpPr>
        <p:spPr/>
        <p:txBody>
          <a:bodyPr/>
          <a:lstStyle/>
          <a:p>
            <a:r>
              <a:rPr lang="en-SG" dirty="0"/>
              <a:t>Questions?</a:t>
            </a:r>
          </a:p>
        </p:txBody>
      </p:sp>
      <p:sp>
        <p:nvSpPr>
          <p:cNvPr id="6" name="Title 1">
            <a:extLst>
              <a:ext uri="{FF2B5EF4-FFF2-40B4-BE49-F238E27FC236}">
                <a16:creationId xmlns:a16="http://schemas.microsoft.com/office/drawing/2014/main" id="{BFF40F18-C741-909F-E9CF-44F224A0DCD4}"/>
              </a:ext>
            </a:extLst>
          </p:cNvPr>
          <p:cNvSpPr txBox="1">
            <a:spLocks/>
          </p:cNvSpPr>
          <p:nvPr/>
        </p:nvSpPr>
        <p:spPr>
          <a:xfrm>
            <a:off x="6849534" y="5537200"/>
            <a:ext cx="2852250"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dirty="0"/>
              <a:t>Thank You!</a:t>
            </a:r>
          </a:p>
        </p:txBody>
      </p:sp>
      <p:pic>
        <p:nvPicPr>
          <p:cNvPr id="8" name="Picture 7">
            <a:extLst>
              <a:ext uri="{FF2B5EF4-FFF2-40B4-BE49-F238E27FC236}">
                <a16:creationId xmlns:a16="http://schemas.microsoft.com/office/drawing/2014/main" id="{F5D05FD5-DF6C-99B1-7EE1-D063187B0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44" y="1590040"/>
            <a:ext cx="5024628" cy="5024628"/>
          </a:xfrm>
          <a:prstGeom prst="rect">
            <a:avLst/>
          </a:prstGeom>
        </p:spPr>
      </p:pic>
      <p:pic>
        <p:nvPicPr>
          <p:cNvPr id="3" name="Picture 2">
            <a:extLst>
              <a:ext uri="{FF2B5EF4-FFF2-40B4-BE49-F238E27FC236}">
                <a16:creationId xmlns:a16="http://schemas.microsoft.com/office/drawing/2014/main" id="{40224414-C0B8-8A66-22D6-D387399882F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179964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534C-6601-7BB7-A1FD-7D96F17C95F4}"/>
              </a:ext>
            </a:extLst>
          </p:cNvPr>
          <p:cNvSpPr>
            <a:spLocks noGrp="1"/>
          </p:cNvSpPr>
          <p:nvPr>
            <p:ph type="title"/>
          </p:nvPr>
        </p:nvSpPr>
        <p:spPr>
          <a:xfrm>
            <a:off x="795528" y="218821"/>
            <a:ext cx="10515600" cy="1325563"/>
          </a:xfrm>
        </p:spPr>
        <p:txBody>
          <a:bodyPr/>
          <a:lstStyle/>
          <a:p>
            <a:r>
              <a:rPr lang="en-SG" dirty="0">
                <a:cs typeface="Arial" panose="020B0604020202020204" pitchFamily="34" charset="0"/>
              </a:rPr>
              <a:t>Introduction</a:t>
            </a:r>
            <a:r>
              <a:rPr lang="en-SG" dirty="0"/>
              <a:t> to the Problem</a:t>
            </a:r>
          </a:p>
        </p:txBody>
      </p:sp>
      <p:sp>
        <p:nvSpPr>
          <p:cNvPr id="4" name="Rectangle 1">
            <a:extLst>
              <a:ext uri="{FF2B5EF4-FFF2-40B4-BE49-F238E27FC236}">
                <a16:creationId xmlns:a16="http://schemas.microsoft.com/office/drawing/2014/main" id="{FBC1B479-BD9D-4C94-6242-49AF6D42F7A8}"/>
              </a:ext>
            </a:extLst>
          </p:cNvPr>
          <p:cNvSpPr>
            <a:spLocks noGrp="1" noChangeArrowheads="1"/>
          </p:cNvSpPr>
          <p:nvPr>
            <p:ph idx="1"/>
          </p:nvPr>
        </p:nvSpPr>
        <p:spPr bwMode="auto">
          <a:xfrm>
            <a:off x="941832" y="2331756"/>
            <a:ext cx="5074920"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
                <a:schemeClr val="accent1">
                  <a:lumMod val="60000"/>
                  <a:lumOff val="40000"/>
                </a:schemeClr>
              </a:buClr>
              <a:buSzTx/>
              <a:buFont typeface="Wingdings" panose="05000000000000000000" pitchFamily="2" charset="2"/>
              <a:buChar char="Ø"/>
            </a:pPr>
            <a:r>
              <a:rPr kumimoji="0" lang="en-US" altLang="en-US" sz="1800" i="0" u="none" strike="noStrike" cap="none" normalizeH="0" baseline="0" dirty="0">
                <a:ln>
                  <a:noFill/>
                </a:ln>
                <a:solidFill>
                  <a:schemeClr val="tx1"/>
                </a:solidFill>
                <a:effectLst/>
              </a:rPr>
              <a:t>Reduces Risk of Defaults</a:t>
            </a:r>
            <a:endParaRPr lang="en-US" altLang="en-US" dirty="0">
              <a:solidFill>
                <a:schemeClr val="tx1"/>
              </a:solidFill>
            </a:endParaRPr>
          </a:p>
          <a:p>
            <a:pPr defTabSz="914400" eaLnBrk="0" fontAlgn="base" hangingPunct="0">
              <a:lnSpc>
                <a:spcPct val="150000"/>
              </a:lnSpc>
              <a:spcBef>
                <a:spcPct val="0"/>
              </a:spcBef>
              <a:spcAft>
                <a:spcPct val="0"/>
              </a:spcAft>
              <a:buClr>
                <a:schemeClr val="accent1">
                  <a:lumMod val="60000"/>
                  <a:lumOff val="40000"/>
                </a:schemeClr>
              </a:buClr>
              <a:buSzTx/>
              <a:buFont typeface="Wingdings" panose="05000000000000000000" pitchFamily="2" charset="2"/>
              <a:buChar char="Ø"/>
            </a:pPr>
            <a:r>
              <a:rPr kumimoji="0" lang="en-US" altLang="en-US" sz="1800" i="0" u="none" strike="noStrike" cap="none" normalizeH="0" baseline="0" dirty="0">
                <a:ln>
                  <a:noFill/>
                </a:ln>
                <a:solidFill>
                  <a:schemeClr val="tx1"/>
                </a:solidFill>
                <a:effectLst/>
              </a:rPr>
              <a:t>Maintains Profitability</a:t>
            </a:r>
            <a:endParaRPr lang="en-US" altLang="en-US" dirty="0">
              <a:solidFill>
                <a:schemeClr val="tx1"/>
              </a:solidFill>
            </a:endParaRPr>
          </a:p>
          <a:p>
            <a:pPr defTabSz="914400" eaLnBrk="0" fontAlgn="base" hangingPunct="0">
              <a:lnSpc>
                <a:spcPct val="150000"/>
              </a:lnSpc>
              <a:spcBef>
                <a:spcPct val="0"/>
              </a:spcBef>
              <a:spcAft>
                <a:spcPct val="0"/>
              </a:spcAft>
              <a:buClr>
                <a:schemeClr val="accent1">
                  <a:lumMod val="60000"/>
                  <a:lumOff val="40000"/>
                </a:schemeClr>
              </a:buClr>
              <a:buSzTx/>
              <a:buFont typeface="Wingdings" panose="05000000000000000000" pitchFamily="2" charset="2"/>
              <a:buChar char="Ø"/>
            </a:pPr>
            <a:r>
              <a:rPr kumimoji="0" lang="en-US" altLang="en-US" sz="1800" i="0" u="none" strike="noStrike" cap="none" normalizeH="0" baseline="0" dirty="0">
                <a:ln>
                  <a:noFill/>
                </a:ln>
                <a:solidFill>
                  <a:schemeClr val="tx1"/>
                </a:solidFill>
                <a:effectLst/>
              </a:rPr>
              <a:t>Prevents Non-Performing Assets (NPAs)</a:t>
            </a:r>
          </a:p>
          <a:p>
            <a:pPr defTabSz="914400" eaLnBrk="0" fontAlgn="base" hangingPunct="0">
              <a:lnSpc>
                <a:spcPct val="150000"/>
              </a:lnSpc>
              <a:spcBef>
                <a:spcPct val="0"/>
              </a:spcBef>
              <a:spcAft>
                <a:spcPct val="0"/>
              </a:spcAft>
              <a:buClr>
                <a:schemeClr val="accent1">
                  <a:lumMod val="60000"/>
                  <a:lumOff val="40000"/>
                </a:schemeClr>
              </a:buClr>
              <a:buSzTx/>
              <a:buFont typeface="Wingdings" panose="05000000000000000000" pitchFamily="2" charset="2"/>
              <a:buChar char="Ø"/>
            </a:pPr>
            <a:r>
              <a:rPr kumimoji="0" lang="en-US" altLang="en-US" sz="1800" i="0" u="none" strike="noStrike" cap="none" normalizeH="0" baseline="0" dirty="0">
                <a:ln>
                  <a:noFill/>
                </a:ln>
                <a:solidFill>
                  <a:schemeClr val="tx1"/>
                </a:solidFill>
                <a:effectLst/>
              </a:rPr>
              <a:t>Regulatory Compliance</a:t>
            </a:r>
            <a:endParaRPr lang="en-US" altLang="en-US" dirty="0">
              <a:solidFill>
                <a:schemeClr val="tx1"/>
              </a:solidFill>
            </a:endParaRPr>
          </a:p>
          <a:p>
            <a:pPr defTabSz="914400" eaLnBrk="0" fontAlgn="base" hangingPunct="0">
              <a:lnSpc>
                <a:spcPct val="150000"/>
              </a:lnSpc>
              <a:spcBef>
                <a:spcPct val="0"/>
              </a:spcBef>
              <a:spcAft>
                <a:spcPct val="0"/>
              </a:spcAft>
              <a:buClr>
                <a:schemeClr val="accent1">
                  <a:lumMod val="60000"/>
                  <a:lumOff val="40000"/>
                </a:schemeClr>
              </a:buClr>
              <a:buSzTx/>
              <a:buFont typeface="Wingdings" panose="05000000000000000000" pitchFamily="2" charset="2"/>
              <a:buChar char="Ø"/>
            </a:pPr>
            <a:r>
              <a:rPr kumimoji="0" lang="en-US" altLang="en-US" sz="1800" i="0" u="none" strike="noStrike" cap="none" normalizeH="0" baseline="0" dirty="0">
                <a:ln>
                  <a:noFill/>
                </a:ln>
                <a:solidFill>
                  <a:schemeClr val="tx1"/>
                </a:solidFill>
                <a:effectLst/>
              </a:rPr>
              <a:t>Sets Appropriate Interest Rates</a:t>
            </a:r>
            <a:endParaRPr lang="en-US" altLang="en-US" dirty="0">
              <a:solidFill>
                <a:schemeClr val="tx1"/>
              </a:solidFill>
            </a:endParaRPr>
          </a:p>
          <a:p>
            <a:pPr defTabSz="914400" eaLnBrk="0" fontAlgn="base" hangingPunct="0">
              <a:lnSpc>
                <a:spcPct val="150000"/>
              </a:lnSpc>
              <a:spcBef>
                <a:spcPct val="0"/>
              </a:spcBef>
              <a:spcAft>
                <a:spcPct val="0"/>
              </a:spcAft>
              <a:buClr>
                <a:schemeClr val="accent1">
                  <a:lumMod val="60000"/>
                  <a:lumOff val="40000"/>
                </a:schemeClr>
              </a:buClr>
              <a:buSzTx/>
              <a:buFont typeface="Wingdings" panose="05000000000000000000" pitchFamily="2" charset="2"/>
              <a:buChar char="Ø"/>
            </a:pPr>
            <a:r>
              <a:rPr kumimoji="0" lang="en-US" altLang="en-US" sz="1800" i="0" u="none" strike="noStrike" cap="none" normalizeH="0" baseline="0" dirty="0">
                <a:ln>
                  <a:noFill/>
                </a:ln>
                <a:solidFill>
                  <a:schemeClr val="tx1"/>
                </a:solidFill>
                <a:effectLst/>
              </a:rPr>
              <a:t>Builds Sustainable Portfolio</a:t>
            </a:r>
            <a:endParaRPr lang="en-US" altLang="en-US" dirty="0">
              <a:solidFill>
                <a:schemeClr val="tx1"/>
              </a:solidFill>
            </a:endParaRPr>
          </a:p>
          <a:p>
            <a:pPr defTabSz="914400" eaLnBrk="0" fontAlgn="base" hangingPunct="0">
              <a:lnSpc>
                <a:spcPct val="150000"/>
              </a:lnSpc>
              <a:spcBef>
                <a:spcPct val="0"/>
              </a:spcBef>
              <a:spcAft>
                <a:spcPct val="0"/>
              </a:spcAft>
              <a:buClr>
                <a:schemeClr val="accent1">
                  <a:lumMod val="60000"/>
                  <a:lumOff val="40000"/>
                </a:schemeClr>
              </a:buClr>
              <a:buSzTx/>
              <a:buFont typeface="Wingdings" panose="05000000000000000000" pitchFamily="2" charset="2"/>
              <a:buChar char="Ø"/>
            </a:pPr>
            <a:r>
              <a:rPr kumimoji="0" lang="en-US" altLang="en-US" sz="1800" i="0" u="none" strike="noStrike" cap="none" normalizeH="0" baseline="0" dirty="0">
                <a:ln>
                  <a:noFill/>
                </a:ln>
                <a:solidFill>
                  <a:schemeClr val="tx1"/>
                </a:solidFill>
                <a:effectLst/>
              </a:rPr>
              <a:t>Preserves Capital and Liquidity</a:t>
            </a:r>
          </a:p>
        </p:txBody>
      </p:sp>
      <p:sp>
        <p:nvSpPr>
          <p:cNvPr id="5" name="Title 1">
            <a:extLst>
              <a:ext uri="{FF2B5EF4-FFF2-40B4-BE49-F238E27FC236}">
                <a16:creationId xmlns:a16="http://schemas.microsoft.com/office/drawing/2014/main" id="{E953988E-AB6D-12FD-C7CC-8544EB8A01B4}"/>
              </a:ext>
            </a:extLst>
          </p:cNvPr>
          <p:cNvSpPr txBox="1">
            <a:spLocks/>
          </p:cNvSpPr>
          <p:nvPr/>
        </p:nvSpPr>
        <p:spPr>
          <a:xfrm>
            <a:off x="838200" y="11981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0" fontAlgn="base" latinLnBrk="0" hangingPunct="0">
              <a:lnSpc>
                <a:spcPct val="100000"/>
              </a:lnSpc>
              <a:spcBef>
                <a:spcPct val="0"/>
              </a:spcBef>
              <a:spcAft>
                <a:spcPct val="0"/>
              </a:spcAft>
              <a:buClrTx/>
              <a:buSzTx/>
              <a:buNone/>
              <a:tabLst/>
            </a:pPr>
            <a:r>
              <a:rPr lang="en-US" sz="2800" dirty="0">
                <a:latin typeface="+mn-lt"/>
              </a:rPr>
              <a:t>A</a:t>
            </a:r>
            <a:r>
              <a:rPr lang="en-US" sz="2800" b="0" i="0" dirty="0">
                <a:effectLst/>
                <a:latin typeface="+mn-lt"/>
              </a:rPr>
              <a:t>ccurately assessing the creditworthiness of borrowers is essential </a:t>
            </a:r>
          </a:p>
        </p:txBody>
      </p:sp>
      <p:pic>
        <p:nvPicPr>
          <p:cNvPr id="6" name="Picture 5">
            <a:extLst>
              <a:ext uri="{FF2B5EF4-FFF2-40B4-BE49-F238E27FC236}">
                <a16:creationId xmlns:a16="http://schemas.microsoft.com/office/drawing/2014/main" id="{418991FA-F05D-0A91-A9EA-18AF527AD99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335118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4272-C6F1-AAE2-31F7-66BF59456DF8}"/>
              </a:ext>
            </a:extLst>
          </p:cNvPr>
          <p:cNvSpPr>
            <a:spLocks noGrp="1"/>
          </p:cNvSpPr>
          <p:nvPr>
            <p:ph type="title"/>
          </p:nvPr>
        </p:nvSpPr>
        <p:spPr/>
        <p:txBody>
          <a:bodyPr/>
          <a:lstStyle/>
          <a:p>
            <a:r>
              <a:rPr lang="en-SG" dirty="0"/>
              <a:t>Objective</a:t>
            </a:r>
          </a:p>
        </p:txBody>
      </p:sp>
      <p:sp>
        <p:nvSpPr>
          <p:cNvPr id="3" name="Content Placeholder 2">
            <a:extLst>
              <a:ext uri="{FF2B5EF4-FFF2-40B4-BE49-F238E27FC236}">
                <a16:creationId xmlns:a16="http://schemas.microsoft.com/office/drawing/2014/main" id="{6470E0B5-21E0-EEC4-237F-8DAB0D8EC591}"/>
              </a:ext>
            </a:extLst>
          </p:cNvPr>
          <p:cNvSpPr>
            <a:spLocks noGrp="1"/>
          </p:cNvSpPr>
          <p:nvPr>
            <p:ph idx="1"/>
          </p:nvPr>
        </p:nvSpPr>
        <p:spPr>
          <a:xfrm>
            <a:off x="677334" y="2160589"/>
            <a:ext cx="4132410" cy="3880773"/>
          </a:xfrm>
        </p:spPr>
        <p:txBody>
          <a:bodyPr/>
          <a:lstStyle/>
          <a:p>
            <a:pPr marL="0" indent="0">
              <a:lnSpc>
                <a:spcPct val="150000"/>
              </a:lnSpc>
              <a:buNone/>
            </a:pPr>
            <a:r>
              <a:rPr lang="en-US" dirty="0"/>
              <a:t>Develop a machine learning model to predict defaulters and non-defaulters based on financial and demographic data.</a:t>
            </a:r>
          </a:p>
          <a:p>
            <a:endParaRPr lang="en-SG" dirty="0"/>
          </a:p>
        </p:txBody>
      </p:sp>
      <p:pic>
        <p:nvPicPr>
          <p:cNvPr id="5" name="Picture 4">
            <a:extLst>
              <a:ext uri="{FF2B5EF4-FFF2-40B4-BE49-F238E27FC236}">
                <a16:creationId xmlns:a16="http://schemas.microsoft.com/office/drawing/2014/main" id="{F7D86358-D96D-5DBB-0544-AC819CA4D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106" y="2160589"/>
            <a:ext cx="3602736" cy="3602736"/>
          </a:xfrm>
          <a:prstGeom prst="rect">
            <a:avLst/>
          </a:prstGeom>
        </p:spPr>
      </p:pic>
      <p:pic>
        <p:nvPicPr>
          <p:cNvPr id="4" name="Picture 3">
            <a:extLst>
              <a:ext uri="{FF2B5EF4-FFF2-40B4-BE49-F238E27FC236}">
                <a16:creationId xmlns:a16="http://schemas.microsoft.com/office/drawing/2014/main" id="{243786F3-BBC9-679E-2548-EA3B5E732D1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3894126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CB31-44D3-E94B-AC75-679A435DCFF9}"/>
              </a:ext>
            </a:extLst>
          </p:cNvPr>
          <p:cNvSpPr>
            <a:spLocks noGrp="1"/>
          </p:cNvSpPr>
          <p:nvPr>
            <p:ph type="title"/>
          </p:nvPr>
        </p:nvSpPr>
        <p:spPr/>
        <p:txBody>
          <a:bodyPr/>
          <a:lstStyle/>
          <a:p>
            <a:r>
              <a:rPr lang="en-SG" dirty="0"/>
              <a:t>Data Information</a:t>
            </a:r>
          </a:p>
        </p:txBody>
      </p:sp>
      <p:sp>
        <p:nvSpPr>
          <p:cNvPr id="3" name="Content Placeholder 2">
            <a:extLst>
              <a:ext uri="{FF2B5EF4-FFF2-40B4-BE49-F238E27FC236}">
                <a16:creationId xmlns:a16="http://schemas.microsoft.com/office/drawing/2014/main" id="{6D6AAEC6-8B89-EFE4-4579-A894BBF3196B}"/>
              </a:ext>
            </a:extLst>
          </p:cNvPr>
          <p:cNvSpPr>
            <a:spLocks noGrp="1"/>
          </p:cNvSpPr>
          <p:nvPr>
            <p:ph idx="1"/>
          </p:nvPr>
        </p:nvSpPr>
        <p:spPr>
          <a:xfrm>
            <a:off x="838200" y="1471572"/>
            <a:ext cx="2432115" cy="438232"/>
          </a:xfrm>
        </p:spPr>
        <p:txBody>
          <a:bodyPr>
            <a:normAutofit/>
          </a:bodyPr>
          <a:lstStyle/>
          <a:p>
            <a:pPr marL="0" indent="0">
              <a:buNone/>
            </a:pPr>
            <a:r>
              <a:rPr lang="en-SG" dirty="0"/>
              <a:t>Data Dictionary</a:t>
            </a:r>
          </a:p>
          <a:p>
            <a:endParaRPr lang="en-SG" dirty="0"/>
          </a:p>
        </p:txBody>
      </p:sp>
      <p:pic>
        <p:nvPicPr>
          <p:cNvPr id="5" name="Picture 4">
            <a:extLst>
              <a:ext uri="{FF2B5EF4-FFF2-40B4-BE49-F238E27FC236}">
                <a16:creationId xmlns:a16="http://schemas.microsoft.com/office/drawing/2014/main" id="{6F79E2EC-BC75-69E7-7731-F9E2307A7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51" y="1901156"/>
            <a:ext cx="6336793" cy="4912384"/>
          </a:xfrm>
          <a:prstGeom prst="rect">
            <a:avLst/>
          </a:prstGeom>
        </p:spPr>
      </p:pic>
      <p:pic>
        <p:nvPicPr>
          <p:cNvPr id="4" name="Picture 3">
            <a:extLst>
              <a:ext uri="{FF2B5EF4-FFF2-40B4-BE49-F238E27FC236}">
                <a16:creationId xmlns:a16="http://schemas.microsoft.com/office/drawing/2014/main" id="{85D012BB-C5E0-A0F7-2DFD-F57FE2F2259B}"/>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191320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DC950-5502-FE13-608B-8AE3E14E9486}"/>
              </a:ext>
            </a:extLst>
          </p:cNvPr>
          <p:cNvSpPr>
            <a:spLocks noGrp="1"/>
          </p:cNvSpPr>
          <p:nvPr>
            <p:ph type="title"/>
          </p:nvPr>
        </p:nvSpPr>
        <p:spPr/>
        <p:txBody>
          <a:bodyPr/>
          <a:lstStyle/>
          <a:p>
            <a:r>
              <a:rPr lang="en-SG" dirty="0"/>
              <a:t>Data Preprocessing/ Feature Engineering</a:t>
            </a:r>
          </a:p>
        </p:txBody>
      </p:sp>
      <p:sp>
        <p:nvSpPr>
          <p:cNvPr id="4" name="Rectangle 1">
            <a:extLst>
              <a:ext uri="{FF2B5EF4-FFF2-40B4-BE49-F238E27FC236}">
                <a16:creationId xmlns:a16="http://schemas.microsoft.com/office/drawing/2014/main" id="{AED44FC8-0562-2B09-F00F-E4D0AE9E5A8C}"/>
              </a:ext>
            </a:extLst>
          </p:cNvPr>
          <p:cNvSpPr>
            <a:spLocks noGrp="1" noChangeArrowheads="1"/>
          </p:cNvSpPr>
          <p:nvPr>
            <p:ph idx="1"/>
          </p:nvPr>
        </p:nvSpPr>
        <p:spPr bwMode="auto">
          <a:xfrm>
            <a:off x="940902" y="1410512"/>
            <a:ext cx="8869019"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
                <a:schemeClr val="bg2">
                  <a:lumMod val="50000"/>
                </a:schemeClr>
              </a:buClr>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rPr>
              <a:t>Data cleaning</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rPr>
              <a:t>Check for missing, null and duplicate value</a:t>
            </a:r>
            <a:endParaRPr kumimoji="0" lang="en-US" altLang="en-US" sz="1800" b="0" i="0" u="none" strike="noStrike" cap="none" normalizeH="0" baseline="0" dirty="0">
              <a:ln>
                <a:noFill/>
              </a:ln>
              <a:solidFill>
                <a:schemeClr val="tx1"/>
              </a:solidFill>
              <a:effectLst/>
            </a:endParaRPr>
          </a:p>
        </p:txBody>
      </p:sp>
      <p:sp>
        <p:nvSpPr>
          <p:cNvPr id="6" name="Rectangle 1">
            <a:extLst>
              <a:ext uri="{FF2B5EF4-FFF2-40B4-BE49-F238E27FC236}">
                <a16:creationId xmlns:a16="http://schemas.microsoft.com/office/drawing/2014/main" id="{A3B626AC-E1AB-1D3D-9071-15E6E8F3C306}"/>
              </a:ext>
            </a:extLst>
          </p:cNvPr>
          <p:cNvSpPr txBox="1">
            <a:spLocks noChangeArrowheads="1"/>
          </p:cNvSpPr>
          <p:nvPr/>
        </p:nvSpPr>
        <p:spPr bwMode="auto">
          <a:xfrm>
            <a:off x="940902" y="3058265"/>
            <a:ext cx="594906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US" altLang="en-US" sz="1800" dirty="0">
              <a:latin typeface="Arial" panose="020B0604020202020204" pitchFamily="34" charset="0"/>
            </a:endParaRPr>
          </a:p>
          <a:p>
            <a:pPr eaLnBrk="0" fontAlgn="base" hangingPunct="0">
              <a:lnSpc>
                <a:spcPct val="100000"/>
              </a:lnSpc>
              <a:spcBef>
                <a:spcPct val="0"/>
              </a:spcBef>
              <a:spcAft>
                <a:spcPct val="0"/>
              </a:spcAft>
              <a:buClr>
                <a:schemeClr val="bg2">
                  <a:lumMod val="50000"/>
                </a:schemeClr>
              </a:buClr>
              <a:buFont typeface="Wingdings" panose="05000000000000000000" pitchFamily="2" charset="2"/>
              <a:buChar char="Ø"/>
            </a:pPr>
            <a:r>
              <a:rPr lang="en-US" altLang="en-US" sz="1800" dirty="0"/>
              <a:t> Encoding</a:t>
            </a:r>
          </a:p>
          <a:p>
            <a:pPr marL="457200" lvl="1" indent="0" eaLnBrk="0" fontAlgn="base" hangingPunct="0">
              <a:lnSpc>
                <a:spcPct val="100000"/>
              </a:lnSpc>
              <a:spcBef>
                <a:spcPct val="0"/>
              </a:spcBef>
              <a:spcAft>
                <a:spcPct val="0"/>
              </a:spcAft>
              <a:buFontTx/>
              <a:buChar char="•"/>
            </a:pPr>
            <a:r>
              <a:rPr lang="en-US" altLang="en-US" sz="1400" dirty="0"/>
              <a:t>Label encoding – “</a:t>
            </a:r>
            <a:r>
              <a:rPr lang="en-US" altLang="en-US" sz="1400" dirty="0" err="1"/>
              <a:t>educational_level</a:t>
            </a:r>
            <a:r>
              <a:rPr lang="en-US" altLang="en-US" sz="1400" dirty="0"/>
              <a:t>” &amp; “</a:t>
            </a:r>
            <a:r>
              <a:rPr lang="en-US" altLang="en-US" sz="1400" dirty="0" err="1"/>
              <a:t>income_level</a:t>
            </a:r>
            <a:r>
              <a:rPr lang="en-US" altLang="en-US" sz="1400" dirty="0"/>
              <a:t>” column</a:t>
            </a:r>
          </a:p>
          <a:p>
            <a:pPr marL="457200" lvl="1" indent="0" eaLnBrk="0" fontAlgn="base" hangingPunct="0">
              <a:lnSpc>
                <a:spcPct val="100000"/>
              </a:lnSpc>
              <a:spcBef>
                <a:spcPct val="0"/>
              </a:spcBef>
              <a:spcAft>
                <a:spcPct val="0"/>
              </a:spcAft>
              <a:buFontTx/>
              <a:buChar char="•"/>
            </a:pPr>
            <a:r>
              <a:rPr lang="en-US" altLang="en-US" sz="1400" dirty="0"/>
              <a:t>one-hot encoding – “gender”, “loan-type”, “</a:t>
            </a:r>
            <a:r>
              <a:rPr lang="en-US" altLang="en-US" sz="1400" dirty="0" err="1"/>
              <a:t>employment_type</a:t>
            </a:r>
            <a:r>
              <a:rPr lang="en-US" altLang="en-US" sz="1400" dirty="0"/>
              <a:t>”,</a:t>
            </a:r>
          </a:p>
        </p:txBody>
      </p:sp>
      <p:grpSp>
        <p:nvGrpSpPr>
          <p:cNvPr id="26" name="Group 25">
            <a:extLst>
              <a:ext uri="{FF2B5EF4-FFF2-40B4-BE49-F238E27FC236}">
                <a16:creationId xmlns:a16="http://schemas.microsoft.com/office/drawing/2014/main" id="{81057226-44A6-6FC7-F42C-9105D2465242}"/>
              </a:ext>
            </a:extLst>
          </p:cNvPr>
          <p:cNvGrpSpPr/>
          <p:nvPr/>
        </p:nvGrpSpPr>
        <p:grpSpPr>
          <a:xfrm>
            <a:off x="1243584" y="4257714"/>
            <a:ext cx="8030418" cy="2527135"/>
            <a:chOff x="1197864" y="3231293"/>
            <a:chExt cx="7079442" cy="2129664"/>
          </a:xfrm>
        </p:grpSpPr>
        <p:grpSp>
          <p:nvGrpSpPr>
            <p:cNvPr id="24" name="Group 23">
              <a:extLst>
                <a:ext uri="{FF2B5EF4-FFF2-40B4-BE49-F238E27FC236}">
                  <a16:creationId xmlns:a16="http://schemas.microsoft.com/office/drawing/2014/main" id="{CFF4EA64-4022-AFE0-1FAD-AEC813559596}"/>
                </a:ext>
              </a:extLst>
            </p:cNvPr>
            <p:cNvGrpSpPr/>
            <p:nvPr/>
          </p:nvGrpSpPr>
          <p:grpSpPr>
            <a:xfrm>
              <a:off x="1197864" y="3231293"/>
              <a:ext cx="7079442" cy="1852665"/>
              <a:chOff x="488674" y="3460372"/>
              <a:chExt cx="11333922" cy="2929312"/>
            </a:xfrm>
          </p:grpSpPr>
          <p:pic>
            <p:nvPicPr>
              <p:cNvPr id="14" name="Picture 13">
                <a:extLst>
                  <a:ext uri="{FF2B5EF4-FFF2-40B4-BE49-F238E27FC236}">
                    <a16:creationId xmlns:a16="http://schemas.microsoft.com/office/drawing/2014/main" id="{99023B76-9C4F-627A-8337-37C0B505E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74" y="3896108"/>
                <a:ext cx="2948105" cy="1767614"/>
              </a:xfrm>
              <a:prstGeom prst="rect">
                <a:avLst/>
              </a:prstGeom>
              <a:ln>
                <a:solidFill>
                  <a:srgbClr val="000099"/>
                </a:solidFill>
              </a:ln>
            </p:spPr>
          </p:pic>
          <p:pic>
            <p:nvPicPr>
              <p:cNvPr id="20" name="Picture 19">
                <a:extLst>
                  <a:ext uri="{FF2B5EF4-FFF2-40B4-BE49-F238E27FC236}">
                    <a16:creationId xmlns:a16="http://schemas.microsoft.com/office/drawing/2014/main" id="{6293BAE3-7955-7FF7-0DCA-F6ED943FF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7" y="3460372"/>
                <a:ext cx="4276725" cy="2929312"/>
              </a:xfrm>
              <a:prstGeom prst="rect">
                <a:avLst/>
              </a:prstGeom>
              <a:ln>
                <a:solidFill>
                  <a:srgbClr val="000066"/>
                </a:solidFill>
              </a:ln>
            </p:spPr>
          </p:pic>
          <p:pic>
            <p:nvPicPr>
              <p:cNvPr id="21" name="Picture 20">
                <a:extLst>
                  <a:ext uri="{FF2B5EF4-FFF2-40B4-BE49-F238E27FC236}">
                    <a16:creationId xmlns:a16="http://schemas.microsoft.com/office/drawing/2014/main" id="{AC32974E-145D-AD5E-D5D3-450B27180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5220" y="3722973"/>
                <a:ext cx="3067376" cy="1940749"/>
              </a:xfrm>
              <a:prstGeom prst="rect">
                <a:avLst/>
              </a:prstGeom>
              <a:ln>
                <a:solidFill>
                  <a:srgbClr val="000099"/>
                </a:solidFill>
              </a:ln>
            </p:spPr>
          </p:pic>
          <p:sp>
            <p:nvSpPr>
              <p:cNvPr id="22" name="Arrow: Right 21">
                <a:extLst>
                  <a:ext uri="{FF2B5EF4-FFF2-40B4-BE49-F238E27FC236}">
                    <a16:creationId xmlns:a16="http://schemas.microsoft.com/office/drawing/2014/main" id="{4272FD82-3DA7-4EAE-96AB-D78632126EB5}"/>
                  </a:ext>
                </a:extLst>
              </p:cNvPr>
              <p:cNvSpPr/>
              <p:nvPr/>
            </p:nvSpPr>
            <p:spPr>
              <a:xfrm>
                <a:off x="3517360" y="4654296"/>
                <a:ext cx="359696" cy="51206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p>
            </p:txBody>
          </p:sp>
          <p:sp>
            <p:nvSpPr>
              <p:cNvPr id="23" name="Arrow: Right 22">
                <a:extLst>
                  <a:ext uri="{FF2B5EF4-FFF2-40B4-BE49-F238E27FC236}">
                    <a16:creationId xmlns:a16="http://schemas.microsoft.com/office/drawing/2014/main" id="{1EAD3875-6FAD-F635-CB5F-CE8305F960C1}"/>
                  </a:ext>
                </a:extLst>
              </p:cNvPr>
              <p:cNvSpPr/>
              <p:nvPr/>
            </p:nvSpPr>
            <p:spPr>
              <a:xfrm>
                <a:off x="8314943" y="4654296"/>
                <a:ext cx="359696" cy="51206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p>
            </p:txBody>
          </p:sp>
        </p:grpSp>
        <p:sp>
          <p:nvSpPr>
            <p:cNvPr id="25" name="TextBox 24">
              <a:extLst>
                <a:ext uri="{FF2B5EF4-FFF2-40B4-BE49-F238E27FC236}">
                  <a16:creationId xmlns:a16="http://schemas.microsoft.com/office/drawing/2014/main" id="{D5F1FF11-D6EE-315B-AB40-A228EC48BF7F}"/>
                </a:ext>
              </a:extLst>
            </p:cNvPr>
            <p:cNvSpPr txBox="1"/>
            <p:nvPr/>
          </p:nvSpPr>
          <p:spPr>
            <a:xfrm>
              <a:off x="2745710" y="5083958"/>
              <a:ext cx="3909250" cy="276999"/>
            </a:xfrm>
            <a:prstGeom prst="rect">
              <a:avLst/>
            </a:prstGeom>
            <a:noFill/>
          </p:spPr>
          <p:txBody>
            <a:bodyPr wrap="square" rtlCol="0">
              <a:spAutoFit/>
            </a:bodyPr>
            <a:lstStyle/>
            <a:p>
              <a:pPr algn="ctr"/>
              <a:r>
                <a:rPr lang="en-US" sz="1200" dirty="0"/>
                <a:t>Label Encoding with Defined Hierarchy</a:t>
              </a:r>
              <a:endParaRPr lang="en-SG" sz="1200" dirty="0"/>
            </a:p>
          </p:txBody>
        </p:sp>
      </p:grpSp>
      <p:sp>
        <p:nvSpPr>
          <p:cNvPr id="27" name="Rectangle 1">
            <a:extLst>
              <a:ext uri="{FF2B5EF4-FFF2-40B4-BE49-F238E27FC236}">
                <a16:creationId xmlns:a16="http://schemas.microsoft.com/office/drawing/2014/main" id="{767DE0E2-DB63-0EAE-FE34-5C0E10D56DFB}"/>
              </a:ext>
            </a:extLst>
          </p:cNvPr>
          <p:cNvSpPr txBox="1">
            <a:spLocks noChangeArrowheads="1"/>
          </p:cNvSpPr>
          <p:nvPr/>
        </p:nvSpPr>
        <p:spPr bwMode="auto">
          <a:xfrm>
            <a:off x="940903" y="2289703"/>
            <a:ext cx="88690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Convert categorical data to numerical</a:t>
            </a:r>
          </a:p>
        </p:txBody>
      </p:sp>
      <p:pic>
        <p:nvPicPr>
          <p:cNvPr id="3" name="Picture 2">
            <a:extLst>
              <a:ext uri="{FF2B5EF4-FFF2-40B4-BE49-F238E27FC236}">
                <a16:creationId xmlns:a16="http://schemas.microsoft.com/office/drawing/2014/main" id="{98A87A54-0E1A-D57F-7192-6D3A2D1A4088}"/>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268834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D3E3-DB44-EEB7-F065-5C3E5A4804B4}"/>
              </a:ext>
            </a:extLst>
          </p:cNvPr>
          <p:cNvSpPr>
            <a:spLocks noGrp="1"/>
          </p:cNvSpPr>
          <p:nvPr>
            <p:ph type="title"/>
          </p:nvPr>
        </p:nvSpPr>
        <p:spPr/>
        <p:txBody>
          <a:bodyPr/>
          <a:lstStyle/>
          <a:p>
            <a:r>
              <a:rPr lang="en-SG" dirty="0"/>
              <a:t>Data Preprocessing/ Feature Engineering</a:t>
            </a:r>
          </a:p>
        </p:txBody>
      </p:sp>
      <p:sp>
        <p:nvSpPr>
          <p:cNvPr id="5" name="Rectangle 1">
            <a:extLst>
              <a:ext uri="{FF2B5EF4-FFF2-40B4-BE49-F238E27FC236}">
                <a16:creationId xmlns:a16="http://schemas.microsoft.com/office/drawing/2014/main" id="{6D99DBA8-C8BA-F137-08CE-F16435131528}"/>
              </a:ext>
            </a:extLst>
          </p:cNvPr>
          <p:cNvSpPr txBox="1">
            <a:spLocks noChangeArrowheads="1"/>
          </p:cNvSpPr>
          <p:nvPr/>
        </p:nvSpPr>
        <p:spPr bwMode="auto">
          <a:xfrm>
            <a:off x="677332" y="1284069"/>
            <a:ext cx="88690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Transforming the date columns</a:t>
            </a:r>
          </a:p>
        </p:txBody>
      </p:sp>
      <p:grpSp>
        <p:nvGrpSpPr>
          <p:cNvPr id="17" name="Group 16">
            <a:extLst>
              <a:ext uri="{FF2B5EF4-FFF2-40B4-BE49-F238E27FC236}">
                <a16:creationId xmlns:a16="http://schemas.microsoft.com/office/drawing/2014/main" id="{4A06F857-F9F0-F047-D4FB-C089B1EE71F0}"/>
              </a:ext>
            </a:extLst>
          </p:cNvPr>
          <p:cNvGrpSpPr/>
          <p:nvPr/>
        </p:nvGrpSpPr>
        <p:grpSpPr>
          <a:xfrm>
            <a:off x="804095" y="2143204"/>
            <a:ext cx="9976020" cy="2021666"/>
            <a:chOff x="501027" y="2038270"/>
            <a:chExt cx="11386089" cy="2731093"/>
          </a:xfrm>
        </p:grpSpPr>
        <p:grpSp>
          <p:nvGrpSpPr>
            <p:cNvPr id="14" name="Group 13">
              <a:extLst>
                <a:ext uri="{FF2B5EF4-FFF2-40B4-BE49-F238E27FC236}">
                  <a16:creationId xmlns:a16="http://schemas.microsoft.com/office/drawing/2014/main" id="{008AA7E1-6CA9-0CAF-F146-B99A2330948C}"/>
                </a:ext>
              </a:extLst>
            </p:cNvPr>
            <p:cNvGrpSpPr/>
            <p:nvPr/>
          </p:nvGrpSpPr>
          <p:grpSpPr>
            <a:xfrm>
              <a:off x="501027" y="2038270"/>
              <a:ext cx="11386089" cy="2454094"/>
              <a:chOff x="347568" y="3635810"/>
              <a:chExt cx="11386089" cy="2454094"/>
            </a:xfrm>
          </p:grpSpPr>
          <p:pic>
            <p:nvPicPr>
              <p:cNvPr id="7" name="Picture 6">
                <a:extLst>
                  <a:ext uri="{FF2B5EF4-FFF2-40B4-BE49-F238E27FC236}">
                    <a16:creationId xmlns:a16="http://schemas.microsoft.com/office/drawing/2014/main" id="{9E724F1C-95FB-2EBE-F0CB-76986DB29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104" y="3811480"/>
                <a:ext cx="2900553" cy="1847084"/>
              </a:xfrm>
              <a:prstGeom prst="rect">
                <a:avLst/>
              </a:prstGeom>
              <a:ln>
                <a:solidFill>
                  <a:srgbClr val="000099"/>
                </a:solidFill>
              </a:ln>
            </p:spPr>
          </p:pic>
          <p:pic>
            <p:nvPicPr>
              <p:cNvPr id="9" name="Picture 8">
                <a:extLst>
                  <a:ext uri="{FF2B5EF4-FFF2-40B4-BE49-F238E27FC236}">
                    <a16:creationId xmlns:a16="http://schemas.microsoft.com/office/drawing/2014/main" id="{95445C04-37F8-70DF-E962-CAD6945EB0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568" y="3811480"/>
                <a:ext cx="3188414" cy="1847084"/>
              </a:xfrm>
              <a:prstGeom prst="rect">
                <a:avLst/>
              </a:prstGeom>
              <a:ln>
                <a:solidFill>
                  <a:srgbClr val="000099"/>
                </a:solidFill>
              </a:ln>
            </p:spPr>
          </p:pic>
          <p:pic>
            <p:nvPicPr>
              <p:cNvPr id="11" name="Picture 10">
                <a:extLst>
                  <a:ext uri="{FF2B5EF4-FFF2-40B4-BE49-F238E27FC236}">
                    <a16:creationId xmlns:a16="http://schemas.microsoft.com/office/drawing/2014/main" id="{F05B95BC-332A-F40F-5061-11C681325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3294" y="3635810"/>
                <a:ext cx="4161556" cy="2454094"/>
              </a:xfrm>
              <a:prstGeom prst="rect">
                <a:avLst/>
              </a:prstGeom>
              <a:ln>
                <a:solidFill>
                  <a:srgbClr val="000066"/>
                </a:solidFill>
              </a:ln>
            </p:spPr>
          </p:pic>
          <p:sp>
            <p:nvSpPr>
              <p:cNvPr id="12" name="Arrow: Right 11">
                <a:extLst>
                  <a:ext uri="{FF2B5EF4-FFF2-40B4-BE49-F238E27FC236}">
                    <a16:creationId xmlns:a16="http://schemas.microsoft.com/office/drawing/2014/main" id="{E69730A8-25F5-0C2F-8DD6-DAA021B77CAC}"/>
                  </a:ext>
                </a:extLst>
              </p:cNvPr>
              <p:cNvSpPr/>
              <p:nvPr/>
            </p:nvSpPr>
            <p:spPr>
              <a:xfrm>
                <a:off x="3650517" y="4498848"/>
                <a:ext cx="365760" cy="51206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p>
            </p:txBody>
          </p:sp>
          <p:sp>
            <p:nvSpPr>
              <p:cNvPr id="13" name="Arrow: Right 12">
                <a:extLst>
                  <a:ext uri="{FF2B5EF4-FFF2-40B4-BE49-F238E27FC236}">
                    <a16:creationId xmlns:a16="http://schemas.microsoft.com/office/drawing/2014/main" id="{EB43B2A5-8E75-DD0C-60EE-32D05E7FBC76}"/>
                  </a:ext>
                </a:extLst>
              </p:cNvPr>
              <p:cNvSpPr/>
              <p:nvPr/>
            </p:nvSpPr>
            <p:spPr>
              <a:xfrm>
                <a:off x="8371097" y="4506422"/>
                <a:ext cx="365760" cy="51206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p>
            </p:txBody>
          </p:sp>
        </p:grpSp>
        <p:sp>
          <p:nvSpPr>
            <p:cNvPr id="15" name="TextBox 14">
              <a:extLst>
                <a:ext uri="{FF2B5EF4-FFF2-40B4-BE49-F238E27FC236}">
                  <a16:creationId xmlns:a16="http://schemas.microsoft.com/office/drawing/2014/main" id="{900B14B1-17C2-462E-79EF-5553CCCD4917}"/>
                </a:ext>
              </a:extLst>
            </p:cNvPr>
            <p:cNvSpPr txBox="1"/>
            <p:nvPr/>
          </p:nvSpPr>
          <p:spPr>
            <a:xfrm>
              <a:off x="4266753" y="4492364"/>
              <a:ext cx="4161556" cy="276999"/>
            </a:xfrm>
            <a:prstGeom prst="rect">
              <a:avLst/>
            </a:prstGeom>
            <a:noFill/>
          </p:spPr>
          <p:txBody>
            <a:bodyPr wrap="square" rtlCol="0">
              <a:spAutoFit/>
            </a:bodyPr>
            <a:lstStyle/>
            <a:p>
              <a:pPr algn="ctr"/>
              <a:r>
                <a:rPr lang="en-SG" sz="1200" dirty="0"/>
                <a:t>Date transformation</a:t>
              </a:r>
            </a:p>
          </p:txBody>
        </p:sp>
      </p:grpSp>
      <p:sp>
        <p:nvSpPr>
          <p:cNvPr id="16" name="Rectangle 1">
            <a:extLst>
              <a:ext uri="{FF2B5EF4-FFF2-40B4-BE49-F238E27FC236}">
                <a16:creationId xmlns:a16="http://schemas.microsoft.com/office/drawing/2014/main" id="{1EE635AF-812A-DFE7-45F4-7C2E562FED17}"/>
              </a:ext>
            </a:extLst>
          </p:cNvPr>
          <p:cNvSpPr txBox="1">
            <a:spLocks noChangeArrowheads="1"/>
          </p:cNvSpPr>
          <p:nvPr/>
        </p:nvSpPr>
        <p:spPr bwMode="auto">
          <a:xfrm>
            <a:off x="677332" y="5325070"/>
            <a:ext cx="88690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Balancing data set as it was highly imbalanced</a:t>
            </a:r>
          </a:p>
          <a:p>
            <a:pPr lvl="1" defTabSz="914400" eaLnBrk="0" fontAlgn="base" hangingPunct="0">
              <a:spcBef>
                <a:spcPct val="0"/>
              </a:spcBef>
              <a:spcAft>
                <a:spcPct val="0"/>
              </a:spcAft>
              <a:buClr>
                <a:schemeClr val="bg2">
                  <a:lumMod val="50000"/>
                </a:schemeClr>
              </a:buClr>
              <a:buSzTx/>
              <a:buFont typeface="Arial" panose="020B0604020202020204" pitchFamily="34" charset="0"/>
              <a:buChar char="•"/>
            </a:pPr>
            <a:r>
              <a:rPr lang="en-US" altLang="en-US" dirty="0">
                <a:solidFill>
                  <a:schemeClr val="tx1"/>
                </a:solidFill>
              </a:rPr>
              <a:t>SMOTE, Random under sampling, Random over sampling</a:t>
            </a:r>
          </a:p>
        </p:txBody>
      </p:sp>
      <p:sp>
        <p:nvSpPr>
          <p:cNvPr id="28" name="Rectangle 1">
            <a:extLst>
              <a:ext uri="{FF2B5EF4-FFF2-40B4-BE49-F238E27FC236}">
                <a16:creationId xmlns:a16="http://schemas.microsoft.com/office/drawing/2014/main" id="{2B782513-EA8E-0773-A4A0-EA6A25EF24FC}"/>
              </a:ext>
            </a:extLst>
          </p:cNvPr>
          <p:cNvSpPr txBox="1">
            <a:spLocks noChangeArrowheads="1"/>
          </p:cNvSpPr>
          <p:nvPr/>
        </p:nvSpPr>
        <p:spPr bwMode="auto">
          <a:xfrm>
            <a:off x="677332" y="4258040"/>
            <a:ext cx="88690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Drop irrelevant columns</a:t>
            </a:r>
          </a:p>
          <a:p>
            <a:pPr lvl="1" defTabSz="914400" eaLnBrk="0" fontAlgn="base" hangingPunct="0">
              <a:spcBef>
                <a:spcPct val="0"/>
              </a:spcBef>
              <a:spcAft>
                <a:spcPct val="0"/>
              </a:spcAft>
              <a:buClr>
                <a:schemeClr val="bg2">
                  <a:lumMod val="50000"/>
                </a:schemeClr>
              </a:buClr>
              <a:buSzTx/>
              <a:buFont typeface="Arial" panose="020B0604020202020204" pitchFamily="34" charset="0"/>
              <a:buChar char="•"/>
            </a:pPr>
            <a:r>
              <a:rPr kumimoji="0" lang="en-US" altLang="en-US" sz="1600" b="0" i="0" u="none" strike="noStrike" cap="none" normalizeH="0" baseline="0" dirty="0">
                <a:ln>
                  <a:noFill/>
                </a:ln>
                <a:solidFill>
                  <a:schemeClr val="tx1"/>
                </a:solidFill>
                <a:effectLst/>
              </a:rPr>
              <a:t>“customer-id”, “</a:t>
            </a:r>
            <a:r>
              <a:rPr kumimoji="0" lang="en-US" altLang="en-US" sz="1600" b="0" i="0" u="none" strike="noStrike" cap="none" normalizeH="0" baseline="0" dirty="0" err="1">
                <a:ln>
                  <a:noFill/>
                </a:ln>
                <a:solidFill>
                  <a:schemeClr val="tx1"/>
                </a:solidFill>
                <a:effectLst/>
              </a:rPr>
              <a:t>loan_id</a:t>
            </a:r>
            <a:r>
              <a:rPr kumimoji="0" lang="en-US" altLang="en-US" sz="1600" b="0" i="0" u="none" strike="noStrike" cap="none" normalizeH="0" baseline="0" dirty="0">
                <a:ln>
                  <a:noFill/>
                </a:ln>
                <a:solidFill>
                  <a:schemeClr val="tx1"/>
                </a:solidFill>
                <a:effectLst/>
              </a:rPr>
              <a:t>”, original date columns</a:t>
            </a:r>
            <a:endParaRPr lang="en-US" altLang="en-US" dirty="0">
              <a:solidFill>
                <a:schemeClr val="tx1"/>
              </a:solidFill>
            </a:endParaRPr>
          </a:p>
        </p:txBody>
      </p:sp>
      <p:pic>
        <p:nvPicPr>
          <p:cNvPr id="3" name="Picture 2">
            <a:extLst>
              <a:ext uri="{FF2B5EF4-FFF2-40B4-BE49-F238E27FC236}">
                <a16:creationId xmlns:a16="http://schemas.microsoft.com/office/drawing/2014/main" id="{60BB0E59-8243-4C8B-DBE2-DD439E7F4ABC}"/>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226888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D9AF-3A2C-6302-EB5B-A4F8F4CF6562}"/>
              </a:ext>
            </a:extLst>
          </p:cNvPr>
          <p:cNvSpPr>
            <a:spLocks noGrp="1"/>
          </p:cNvSpPr>
          <p:nvPr>
            <p:ph type="title"/>
          </p:nvPr>
        </p:nvSpPr>
        <p:spPr>
          <a:xfrm>
            <a:off x="573817" y="212785"/>
            <a:ext cx="8596668" cy="1320800"/>
          </a:xfrm>
        </p:spPr>
        <p:txBody>
          <a:bodyPr/>
          <a:lstStyle/>
          <a:p>
            <a:r>
              <a:rPr lang="en-SG" dirty="0"/>
              <a:t>Feature Engineered Data</a:t>
            </a:r>
          </a:p>
        </p:txBody>
      </p:sp>
      <p:pic>
        <p:nvPicPr>
          <p:cNvPr id="5" name="Picture 4">
            <a:extLst>
              <a:ext uri="{FF2B5EF4-FFF2-40B4-BE49-F238E27FC236}">
                <a16:creationId xmlns:a16="http://schemas.microsoft.com/office/drawing/2014/main" id="{DF8E1198-D33F-5662-20C3-E784D5743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906" y="873185"/>
            <a:ext cx="5147094" cy="5782963"/>
          </a:xfrm>
          <a:prstGeom prst="rect">
            <a:avLst/>
          </a:prstGeom>
          <a:ln>
            <a:solidFill>
              <a:srgbClr val="000099"/>
            </a:solidFill>
          </a:ln>
        </p:spPr>
      </p:pic>
      <p:sp>
        <p:nvSpPr>
          <p:cNvPr id="7" name="TextBox 6">
            <a:extLst>
              <a:ext uri="{FF2B5EF4-FFF2-40B4-BE49-F238E27FC236}">
                <a16:creationId xmlns:a16="http://schemas.microsoft.com/office/drawing/2014/main" id="{1A96C12A-0B4B-8DCC-DB12-0849F69E4BEE}"/>
              </a:ext>
            </a:extLst>
          </p:cNvPr>
          <p:cNvSpPr txBox="1"/>
          <p:nvPr/>
        </p:nvSpPr>
        <p:spPr>
          <a:xfrm>
            <a:off x="6096000" y="5661649"/>
            <a:ext cx="4968815" cy="646331"/>
          </a:xfrm>
          <a:prstGeom prst="rect">
            <a:avLst/>
          </a:prstGeom>
          <a:noFill/>
        </p:spPr>
        <p:txBody>
          <a:bodyPr wrap="square" rtlCol="0">
            <a:spAutoFit/>
          </a:bodyPr>
          <a:lstStyle/>
          <a:p>
            <a:r>
              <a:rPr lang="en-SG" dirty="0"/>
              <a:t>All the data has been converted to numerical value</a:t>
            </a:r>
          </a:p>
        </p:txBody>
      </p:sp>
      <p:pic>
        <p:nvPicPr>
          <p:cNvPr id="8" name="Picture 7">
            <a:extLst>
              <a:ext uri="{FF2B5EF4-FFF2-40B4-BE49-F238E27FC236}">
                <a16:creationId xmlns:a16="http://schemas.microsoft.com/office/drawing/2014/main" id="{CD0299B6-C262-2195-F4DF-5F43F93FB34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279230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A684-DFDF-EAB1-79C4-E6F36229D2CB}"/>
              </a:ext>
            </a:extLst>
          </p:cNvPr>
          <p:cNvSpPr>
            <a:spLocks noGrp="1"/>
          </p:cNvSpPr>
          <p:nvPr>
            <p:ph type="title"/>
          </p:nvPr>
        </p:nvSpPr>
        <p:spPr/>
        <p:txBody>
          <a:bodyPr/>
          <a:lstStyle/>
          <a:p>
            <a:r>
              <a:rPr lang="en-SG" dirty="0"/>
              <a:t>Initial Data Analysis</a:t>
            </a:r>
          </a:p>
        </p:txBody>
      </p:sp>
      <p:sp>
        <p:nvSpPr>
          <p:cNvPr id="6" name="Rectangle 1">
            <a:extLst>
              <a:ext uri="{FF2B5EF4-FFF2-40B4-BE49-F238E27FC236}">
                <a16:creationId xmlns:a16="http://schemas.microsoft.com/office/drawing/2014/main" id="{A20E4827-322D-30F3-B1A9-B4E99885309C}"/>
              </a:ext>
            </a:extLst>
          </p:cNvPr>
          <p:cNvSpPr txBox="1">
            <a:spLocks noChangeArrowheads="1"/>
          </p:cNvSpPr>
          <p:nvPr/>
        </p:nvSpPr>
        <p:spPr bwMode="auto">
          <a:xfrm>
            <a:off x="677334" y="1362939"/>
            <a:ext cx="88690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914400" eaLnBrk="0" fontAlgn="base" hangingPunct="0">
              <a:spcBef>
                <a:spcPct val="0"/>
              </a:spcBef>
              <a:spcAft>
                <a:spcPct val="0"/>
              </a:spcAft>
              <a:buClrTx/>
              <a:buSzTx/>
              <a:buFontTx/>
              <a:buNone/>
            </a:pPr>
            <a:endParaRPr lang="en-US" altLang="en-US" dirty="0">
              <a:solidFill>
                <a:schemeClr val="tx1"/>
              </a:solidFill>
              <a:latin typeface="Arial" panose="020B0604020202020204" pitchFamily="34" charset="0"/>
            </a:endParaRPr>
          </a:p>
          <a:p>
            <a:pPr defTabSz="914400" eaLnBrk="0" fontAlgn="base" hangingPunct="0">
              <a:spcBef>
                <a:spcPct val="0"/>
              </a:spcBef>
              <a:spcAft>
                <a:spcPct val="0"/>
              </a:spcAft>
              <a:buClr>
                <a:schemeClr val="bg2">
                  <a:lumMod val="50000"/>
                </a:schemeClr>
              </a:buClr>
              <a:buSzTx/>
              <a:buFont typeface="Wingdings" panose="05000000000000000000" pitchFamily="2" charset="2"/>
              <a:buChar char="Ø"/>
            </a:pPr>
            <a:r>
              <a:rPr lang="en-US" altLang="en-US" dirty="0">
                <a:solidFill>
                  <a:schemeClr val="tx1"/>
                </a:solidFill>
              </a:rPr>
              <a:t>Distribution Analysis</a:t>
            </a:r>
          </a:p>
        </p:txBody>
      </p:sp>
      <p:pic>
        <p:nvPicPr>
          <p:cNvPr id="8" name="Picture 7">
            <a:extLst>
              <a:ext uri="{FF2B5EF4-FFF2-40B4-BE49-F238E27FC236}">
                <a16:creationId xmlns:a16="http://schemas.microsoft.com/office/drawing/2014/main" id="{B92D3FBC-8FCD-5D40-AA19-9ECA57405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97" y="2139111"/>
            <a:ext cx="5198508" cy="3420441"/>
          </a:xfrm>
          <a:prstGeom prst="rect">
            <a:avLst/>
          </a:prstGeom>
          <a:ln>
            <a:solidFill>
              <a:srgbClr val="000066"/>
            </a:solidFill>
          </a:ln>
        </p:spPr>
      </p:pic>
      <p:pic>
        <p:nvPicPr>
          <p:cNvPr id="10" name="Picture 9">
            <a:extLst>
              <a:ext uri="{FF2B5EF4-FFF2-40B4-BE49-F238E27FC236}">
                <a16:creationId xmlns:a16="http://schemas.microsoft.com/office/drawing/2014/main" id="{565533CB-53C8-55BE-F96C-54179B565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206" y="2116276"/>
            <a:ext cx="4936481" cy="3420441"/>
          </a:xfrm>
          <a:prstGeom prst="rect">
            <a:avLst/>
          </a:prstGeom>
          <a:ln>
            <a:solidFill>
              <a:srgbClr val="000099"/>
            </a:solidFill>
          </a:ln>
        </p:spPr>
      </p:pic>
      <p:sp>
        <p:nvSpPr>
          <p:cNvPr id="11" name="TextBox 10">
            <a:extLst>
              <a:ext uri="{FF2B5EF4-FFF2-40B4-BE49-F238E27FC236}">
                <a16:creationId xmlns:a16="http://schemas.microsoft.com/office/drawing/2014/main" id="{75F11724-AFE8-A07D-3F47-CA3526CA46A8}"/>
              </a:ext>
            </a:extLst>
          </p:cNvPr>
          <p:cNvSpPr txBox="1"/>
          <p:nvPr/>
        </p:nvSpPr>
        <p:spPr>
          <a:xfrm>
            <a:off x="274397" y="5565648"/>
            <a:ext cx="5198508" cy="276999"/>
          </a:xfrm>
          <a:prstGeom prst="rect">
            <a:avLst/>
          </a:prstGeom>
          <a:noFill/>
        </p:spPr>
        <p:txBody>
          <a:bodyPr wrap="square" rtlCol="0">
            <a:spAutoFit/>
          </a:bodyPr>
          <a:lstStyle/>
          <a:p>
            <a:pPr algn="ctr"/>
            <a:r>
              <a:rPr lang="en-SG" sz="1200" dirty="0"/>
              <a:t>Distribution of numerical columns</a:t>
            </a:r>
          </a:p>
        </p:txBody>
      </p:sp>
      <p:sp>
        <p:nvSpPr>
          <p:cNvPr id="12" name="TextBox 11">
            <a:extLst>
              <a:ext uri="{FF2B5EF4-FFF2-40B4-BE49-F238E27FC236}">
                <a16:creationId xmlns:a16="http://schemas.microsoft.com/office/drawing/2014/main" id="{8149C5ED-9552-5376-3D13-F579292667C3}"/>
              </a:ext>
            </a:extLst>
          </p:cNvPr>
          <p:cNvSpPr txBox="1"/>
          <p:nvPr/>
        </p:nvSpPr>
        <p:spPr>
          <a:xfrm>
            <a:off x="5803206" y="5565648"/>
            <a:ext cx="4936481" cy="276999"/>
          </a:xfrm>
          <a:prstGeom prst="rect">
            <a:avLst/>
          </a:prstGeom>
          <a:noFill/>
        </p:spPr>
        <p:txBody>
          <a:bodyPr wrap="square" rtlCol="0">
            <a:spAutoFit/>
          </a:bodyPr>
          <a:lstStyle/>
          <a:p>
            <a:pPr algn="ctr"/>
            <a:r>
              <a:rPr lang="en-SG" sz="1200" dirty="0"/>
              <a:t>Distribution of categorical columns</a:t>
            </a:r>
          </a:p>
        </p:txBody>
      </p:sp>
      <p:pic>
        <p:nvPicPr>
          <p:cNvPr id="3" name="Picture 2">
            <a:extLst>
              <a:ext uri="{FF2B5EF4-FFF2-40B4-BE49-F238E27FC236}">
                <a16:creationId xmlns:a16="http://schemas.microsoft.com/office/drawing/2014/main" id="{CE0AA671-80F9-6950-2C66-B30010213E6E}"/>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9919854" y="0"/>
            <a:ext cx="2272145" cy="1704109"/>
          </a:xfrm>
          <a:prstGeom prst="rect">
            <a:avLst/>
          </a:prstGeom>
        </p:spPr>
      </p:pic>
    </p:spTree>
    <p:extLst>
      <p:ext uri="{BB962C8B-B14F-4D97-AF65-F5344CB8AC3E}">
        <p14:creationId xmlns:p14="http://schemas.microsoft.com/office/powerpoint/2010/main" val="923758404"/>
      </p:ext>
    </p:extLst>
  </p:cSld>
  <p:clrMapOvr>
    <a:masterClrMapping/>
  </p:clrMapOvr>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12108</TotalTime>
  <Words>1649</Words>
  <Application>Microsoft Office PowerPoint</Application>
  <PresentationFormat>Widescreen</PresentationFormat>
  <Paragraphs>246</Paragraphs>
  <Slides>21</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Segoe UI</vt:lpstr>
      <vt:lpstr>Trebuchet MS</vt:lpstr>
      <vt:lpstr>Wingdings</vt:lpstr>
      <vt:lpstr>Wingdings 3</vt:lpstr>
      <vt:lpstr>Facet</vt:lpstr>
      <vt:lpstr>Designing a Machine Learning Model to Predict Defaulters</vt:lpstr>
      <vt:lpstr>Content</vt:lpstr>
      <vt:lpstr>Introduction to the Problem</vt:lpstr>
      <vt:lpstr>Objective</vt:lpstr>
      <vt:lpstr>Data Information</vt:lpstr>
      <vt:lpstr>Data Preprocessing/ Feature Engineering</vt:lpstr>
      <vt:lpstr>Data Preprocessing/ Feature Engineering</vt:lpstr>
      <vt:lpstr>Feature Engineered Data</vt:lpstr>
      <vt:lpstr>Initial Data Analysis</vt:lpstr>
      <vt:lpstr>Exploratory Data Analysis</vt:lpstr>
      <vt:lpstr>Train-Test Split</vt:lpstr>
      <vt:lpstr>Model Building</vt:lpstr>
      <vt:lpstr>Result Interpretation</vt:lpstr>
      <vt:lpstr>Balancing </vt:lpstr>
      <vt:lpstr>Result Interpretation- After Balancing</vt:lpstr>
      <vt:lpstr>Confusion matrix – Random Over Sampling</vt:lpstr>
      <vt:lpstr>Conclusion</vt:lpstr>
      <vt:lpstr>Challenges and Solutions</vt:lpstr>
      <vt:lpstr>Model Evaluation</vt:lpstr>
      <vt:lpstr>Recommendations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Prasad Thilakarathne</dc:creator>
  <cp:lastModifiedBy>Prasad Thilakarathne</cp:lastModifiedBy>
  <cp:revision>11</cp:revision>
  <dcterms:created xsi:type="dcterms:W3CDTF">2024-09-30T07:26:59Z</dcterms:created>
  <dcterms:modified xsi:type="dcterms:W3CDTF">2024-10-10T06:44:50Z</dcterms:modified>
</cp:coreProperties>
</file>